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0287000" cx="18288000"/>
  <p:notesSz cx="6858000" cy="9144000"/>
  <p:embeddedFontLst>
    <p:embeddedFont>
      <p:font typeface="Roboto"/>
      <p:regular r:id="rId38"/>
      <p:bold r:id="rId39"/>
      <p:italic r:id="rId40"/>
      <p:boldItalic r:id="rId41"/>
    </p:embeddedFont>
    <p:embeddedFont>
      <p:font typeface="Google Sans Medium"/>
      <p:regular r:id="rId42"/>
      <p:bold r:id="rId43"/>
      <p:italic r:id="rId44"/>
      <p:boldItalic r:id="rId45"/>
    </p:embeddedFont>
    <p:embeddedFont>
      <p:font typeface="Google Sans Text"/>
      <p:regular r:id="rId46"/>
      <p:bold r:id="rId47"/>
      <p:italic r:id="rId48"/>
      <p:boldItalic r:id="rId49"/>
    </p:embeddedFont>
    <p:embeddedFont>
      <p:font typeface="Roboto Mono"/>
      <p:regular r:id="rId50"/>
      <p:bold r:id="rId51"/>
      <p:italic r:id="rId52"/>
      <p:boldItalic r:id="rId53"/>
    </p:embeddedFont>
    <p:embeddedFont>
      <p:font typeface="Google Sans Text Medium"/>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74C1FB-719B-433B-950B-3EE19DCCB405}">
  <a:tblStyle styleId="{6874C1FB-719B-433B-950B-3EE19DCCB4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GoogleSansMedium-regular.fntdata"/><Relationship Id="rId41" Type="http://schemas.openxmlformats.org/officeDocument/2006/relationships/font" Target="fonts/Roboto-boldItalic.fntdata"/><Relationship Id="rId44" Type="http://schemas.openxmlformats.org/officeDocument/2006/relationships/font" Target="fonts/GoogleSansMedium-italic.fntdata"/><Relationship Id="rId43" Type="http://schemas.openxmlformats.org/officeDocument/2006/relationships/font" Target="fonts/GoogleSansMedium-bold.fntdata"/><Relationship Id="rId46" Type="http://schemas.openxmlformats.org/officeDocument/2006/relationships/font" Target="fonts/GoogleSansText-regular.fntdata"/><Relationship Id="rId45" Type="http://schemas.openxmlformats.org/officeDocument/2006/relationships/font" Target="fonts/GoogleSans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oogleSansText-italic.fntdata"/><Relationship Id="rId47" Type="http://schemas.openxmlformats.org/officeDocument/2006/relationships/font" Target="fonts/GoogleSansText-bold.fntdata"/><Relationship Id="rId49" Type="http://schemas.openxmlformats.org/officeDocument/2006/relationships/font" Target="fonts/GoogleSansTex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55" Type="http://schemas.openxmlformats.org/officeDocument/2006/relationships/font" Target="fonts/GoogleSansTextMedium-bold.fntdata"/><Relationship Id="rId10" Type="http://schemas.openxmlformats.org/officeDocument/2006/relationships/slide" Target="slides/slide5.xml"/><Relationship Id="rId54" Type="http://schemas.openxmlformats.org/officeDocument/2006/relationships/font" Target="fonts/GoogleSansTextMedium-regular.fntdata"/><Relationship Id="rId13" Type="http://schemas.openxmlformats.org/officeDocument/2006/relationships/slide" Target="slides/slide8.xml"/><Relationship Id="rId57" Type="http://schemas.openxmlformats.org/officeDocument/2006/relationships/font" Target="fonts/GoogleSansTextMedium-boldItalic.fntdata"/><Relationship Id="rId12" Type="http://schemas.openxmlformats.org/officeDocument/2006/relationships/slide" Target="slides/slide7.xml"/><Relationship Id="rId56" Type="http://schemas.openxmlformats.org/officeDocument/2006/relationships/font" Target="fonts/GoogleSansTextMedium-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KPSS_tes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f2d2295ba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f2d2295ba1_0_12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1d9623a17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1d9623a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1d9623a1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1d9623a1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1d9623a17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1d9623a1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1d9623a17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1d9623a1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1d9623a1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1d9623a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1d9623a17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1d9623a1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1d9623a17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1d9623a1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1d9623a17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1d9623a1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1d9623a17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1d9623a1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1d9623a17_0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1d9623a1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11ece6ef3_0_60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011ece6ef3_0_6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1d9623a17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1d9623a1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1d9623a1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1d9623a1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1d9623a1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1d9623a1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4b5d1b42a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4b5d1b4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CREATE OR REPLACE MODEL `bigqueryml-dataservices.walmart.arima_model`</a:t>
            </a:r>
            <a:endParaRPr/>
          </a:p>
          <a:p>
            <a:pPr indent="0" lvl="0" marL="0" rtl="0" algn="l">
              <a:spcBef>
                <a:spcPts val="0"/>
              </a:spcBef>
              <a:spcAft>
                <a:spcPts val="0"/>
              </a:spcAft>
              <a:buClr>
                <a:schemeClr val="dk1"/>
              </a:buClr>
              <a:buSzPts val="1100"/>
              <a:buFont typeface="Arial"/>
              <a:buNone/>
            </a:pPr>
            <a:r>
              <a:rPr lang="en"/>
              <a:t>OPTIONS(</a:t>
            </a:r>
            <a:endParaRPr/>
          </a:p>
          <a:p>
            <a:pPr indent="0" lvl="0" marL="0" rtl="0" algn="l">
              <a:spcBef>
                <a:spcPts val="0"/>
              </a:spcBef>
              <a:spcAft>
                <a:spcPts val="0"/>
              </a:spcAft>
              <a:buClr>
                <a:schemeClr val="dk1"/>
              </a:buClr>
              <a:buSzPts val="1100"/>
              <a:buFont typeface="Arial"/>
              <a:buNone/>
            </a:pPr>
            <a:r>
              <a:rPr lang="en"/>
              <a:t>  model_type='ARIMA',</a:t>
            </a:r>
            <a:endParaRPr/>
          </a:p>
          <a:p>
            <a:pPr indent="0" lvl="0" marL="0" rtl="0" algn="l">
              <a:spcBef>
                <a:spcPts val="0"/>
              </a:spcBef>
              <a:spcAft>
                <a:spcPts val="0"/>
              </a:spcAft>
              <a:buClr>
                <a:schemeClr val="dk1"/>
              </a:buClr>
              <a:buSzPts val="1100"/>
              <a:buFont typeface="Arial"/>
              <a:buNone/>
            </a:pPr>
            <a:r>
              <a:rPr lang="en"/>
              <a:t>  time_series_timestamp_col='data_series',</a:t>
            </a:r>
            <a:endParaRPr/>
          </a:p>
          <a:p>
            <a:pPr indent="0" lvl="0" marL="0" rtl="0" algn="l">
              <a:spcBef>
                <a:spcPts val="0"/>
              </a:spcBef>
              <a:spcAft>
                <a:spcPts val="0"/>
              </a:spcAft>
              <a:buClr>
                <a:schemeClr val="dk1"/>
              </a:buClr>
              <a:buSzPts val="1100"/>
              <a:buFont typeface="Arial"/>
              <a:buNone/>
            </a:pPr>
            <a:r>
              <a:rPr lang="en"/>
              <a:t>  time_series_data_col='Weekly_Sales',</a:t>
            </a:r>
            <a:endParaRPr/>
          </a:p>
          <a:p>
            <a:pPr indent="0" lvl="0" marL="0" rtl="0" algn="l">
              <a:spcBef>
                <a:spcPts val="0"/>
              </a:spcBef>
              <a:spcAft>
                <a:spcPts val="0"/>
              </a:spcAft>
              <a:buClr>
                <a:schemeClr val="dk1"/>
              </a:buClr>
              <a:buSzPts val="1100"/>
              <a:buFont typeface="Arial"/>
              <a:buNone/>
            </a:pPr>
            <a:r>
              <a:rPr lang="en"/>
              <a:t>  DATA_FREQUENCY='DAILY',</a:t>
            </a:r>
            <a:endParaRPr/>
          </a:p>
          <a:p>
            <a:pPr indent="0" lvl="0" marL="0" rtl="0" algn="l">
              <a:spcBef>
                <a:spcPts val="0"/>
              </a:spcBef>
              <a:spcAft>
                <a:spcPts val="0"/>
              </a:spcAft>
              <a:buClr>
                <a:schemeClr val="dk1"/>
              </a:buClr>
              <a:buSzPts val="1100"/>
              <a:buFont typeface="Arial"/>
              <a:buNone/>
            </a:pPr>
            <a:r>
              <a:rPr lang="en"/>
              <a:t>  time_series_id_col='store',</a:t>
            </a:r>
            <a:endParaRPr/>
          </a:p>
          <a:p>
            <a:pPr indent="0" lvl="0" marL="0" rtl="0" algn="l">
              <a:spcBef>
                <a:spcPts val="0"/>
              </a:spcBef>
              <a:spcAft>
                <a:spcPts val="0"/>
              </a:spcAft>
              <a:buClr>
                <a:schemeClr val="dk1"/>
              </a:buClr>
              <a:buSzPts val="1100"/>
              <a:buFont typeface="Arial"/>
              <a:buNone/>
            </a:pPr>
            <a:r>
              <a:rPr lang="en"/>
              <a:t>  holiday_region='US'</a:t>
            </a:r>
            <a:endParaRPr/>
          </a:p>
          <a:p>
            <a:pPr indent="0" lvl="0" marL="0" rtl="0" algn="l">
              <a:spcBef>
                <a:spcPts val="0"/>
              </a:spcBef>
              <a:spcAft>
                <a:spcPts val="0"/>
              </a:spcAft>
              <a:buClr>
                <a:schemeClr val="dk1"/>
              </a:buClr>
              <a:buSzPts val="1100"/>
              <a:buFont typeface="Arial"/>
              <a:buNone/>
            </a:pPr>
            <a:r>
              <a:rPr lang="en"/>
              <a:t>) AS</a:t>
            </a:r>
            <a:endParaRPr/>
          </a:p>
          <a:p>
            <a:pPr indent="0" lvl="0" marL="0" rtl="0" algn="l">
              <a:spcBef>
                <a:spcPts val="0"/>
              </a:spcBef>
              <a:spcAft>
                <a:spcPts val="0"/>
              </a:spcAft>
              <a:buClr>
                <a:schemeClr val="dk1"/>
              </a:buClr>
              <a:buSzPts val="1100"/>
              <a:buFont typeface="Arial"/>
              <a:buNone/>
            </a:pPr>
            <a:r>
              <a:rPr lang="en"/>
              <a:t>SELECT</a:t>
            </a:r>
            <a:endParaRPr/>
          </a:p>
          <a:p>
            <a:pPr indent="0" lvl="0" marL="0" rtl="0" algn="l">
              <a:spcBef>
                <a:spcPts val="0"/>
              </a:spcBef>
              <a:spcAft>
                <a:spcPts val="0"/>
              </a:spcAft>
              <a:buClr>
                <a:schemeClr val="dk1"/>
              </a:buClr>
              <a:buSzPts val="1100"/>
              <a:buFont typeface="Arial"/>
              <a:buNone/>
            </a:pPr>
            <a:r>
              <a:rPr lang="en"/>
              <a:t>  store,</a:t>
            </a:r>
            <a:endParaRPr/>
          </a:p>
          <a:p>
            <a:pPr indent="0" lvl="0" marL="0" rtl="0" algn="l">
              <a:spcBef>
                <a:spcPts val="0"/>
              </a:spcBef>
              <a:spcAft>
                <a:spcPts val="0"/>
              </a:spcAft>
              <a:buClr>
                <a:schemeClr val="dk1"/>
              </a:buClr>
              <a:buSzPts val="1100"/>
              <a:buFont typeface="Arial"/>
              <a:buNone/>
            </a:pPr>
            <a:r>
              <a:rPr lang="en"/>
              <a:t>--  Store,</a:t>
            </a:r>
            <a:endParaRPr/>
          </a:p>
          <a:p>
            <a:pPr indent="0" lvl="0" marL="0" rtl="0" algn="l">
              <a:spcBef>
                <a:spcPts val="0"/>
              </a:spcBef>
              <a:spcAft>
                <a:spcPts val="0"/>
              </a:spcAft>
              <a:buClr>
                <a:schemeClr val="dk1"/>
              </a:buClr>
              <a:buSzPts val="1100"/>
              <a:buFont typeface="Arial"/>
              <a:buNone/>
            </a:pPr>
            <a:r>
              <a:rPr lang="en"/>
              <a:t>  CAST( PARSE_DATE('%d-%m-%Y', Date)  AS TIMESTAMP) AS data_series,</a:t>
            </a:r>
            <a:endParaRPr/>
          </a:p>
          <a:p>
            <a:pPr indent="0" lvl="0" marL="0" rtl="0" algn="l">
              <a:spcBef>
                <a:spcPts val="0"/>
              </a:spcBef>
              <a:spcAft>
                <a:spcPts val="0"/>
              </a:spcAft>
              <a:buClr>
                <a:schemeClr val="dk1"/>
              </a:buClr>
              <a:buSzPts val="1100"/>
              <a:buFont typeface="Arial"/>
              <a:buNone/>
            </a:pPr>
            <a:r>
              <a:rPr lang="en"/>
              <a:t>  cast(sum(Weekly_Sales) as float64) as Weekly_Sales</a:t>
            </a:r>
            <a:endParaRPr/>
          </a:p>
          <a:p>
            <a:pPr indent="0" lvl="0" marL="0" rtl="0" algn="l">
              <a:spcBef>
                <a:spcPts val="0"/>
              </a:spcBef>
              <a:spcAft>
                <a:spcPts val="0"/>
              </a:spcAft>
              <a:buClr>
                <a:schemeClr val="dk1"/>
              </a:buClr>
              <a:buSzPts val="1100"/>
              <a:buFont typeface="Arial"/>
              <a:buNone/>
            </a:pPr>
            <a:r>
              <a:rPr lang="en"/>
              <a:t>  --Temperature,</a:t>
            </a:r>
            <a:endParaRPr/>
          </a:p>
          <a:p>
            <a:pPr indent="0" lvl="0" marL="0" rtl="0" algn="l">
              <a:spcBef>
                <a:spcPts val="0"/>
              </a:spcBef>
              <a:spcAft>
                <a:spcPts val="0"/>
              </a:spcAft>
              <a:buClr>
                <a:schemeClr val="dk1"/>
              </a:buClr>
              <a:buSzPts val="1100"/>
              <a:buFont typeface="Arial"/>
              <a:buNone/>
            </a:pPr>
            <a:r>
              <a:rPr lang="en"/>
              <a:t>  --Fuel_Price,</a:t>
            </a:r>
            <a:endParaRPr/>
          </a:p>
          <a:p>
            <a:pPr indent="0" lvl="0" marL="0" rtl="0" algn="l">
              <a:spcBef>
                <a:spcPts val="0"/>
              </a:spcBef>
              <a:spcAft>
                <a:spcPts val="0"/>
              </a:spcAft>
              <a:buClr>
                <a:schemeClr val="dk1"/>
              </a:buClr>
              <a:buSzPts val="1100"/>
              <a:buFont typeface="Arial"/>
              <a:buNone/>
            </a:pPr>
            <a:r>
              <a:rPr lang="en"/>
              <a:t>  --cpi,</a:t>
            </a:r>
            <a:endParaRPr/>
          </a:p>
          <a:p>
            <a:pPr indent="0" lvl="0" marL="0" rtl="0" algn="l">
              <a:spcBef>
                <a:spcPts val="0"/>
              </a:spcBef>
              <a:spcAft>
                <a:spcPts val="0"/>
              </a:spcAft>
              <a:buClr>
                <a:schemeClr val="dk1"/>
              </a:buClr>
              <a:buSzPts val="1100"/>
              <a:buFont typeface="Arial"/>
              <a:buNone/>
            </a:pPr>
            <a:r>
              <a:rPr lang="en"/>
              <a:t>  --Unemployment</a:t>
            </a:r>
            <a:endParaRPr/>
          </a:p>
          <a:p>
            <a:pPr indent="0" lvl="0" marL="0" rtl="0" algn="l">
              <a:spcBef>
                <a:spcPts val="0"/>
              </a:spcBef>
              <a:spcAft>
                <a:spcPts val="0"/>
              </a:spcAft>
              <a:buClr>
                <a:schemeClr val="dk1"/>
              </a:buClr>
              <a:buSzPts val="1100"/>
              <a:buFont typeface="Arial"/>
              <a:buNone/>
            </a:pPr>
            <a:r>
              <a:rPr lang="en"/>
              <a:t>FROM</a:t>
            </a:r>
            <a:endParaRPr/>
          </a:p>
          <a:p>
            <a:pPr indent="0" lvl="0" marL="0" rtl="0" algn="l">
              <a:spcBef>
                <a:spcPts val="0"/>
              </a:spcBef>
              <a:spcAft>
                <a:spcPts val="0"/>
              </a:spcAft>
              <a:buClr>
                <a:schemeClr val="dk1"/>
              </a:buClr>
              <a:buSzPts val="1100"/>
              <a:buFont typeface="Arial"/>
              <a:buNone/>
            </a:pPr>
            <a:r>
              <a:rPr lang="en"/>
              <a:t>  `bigqueryml-dataservices.walmart.sales`</a:t>
            </a:r>
            <a:endParaRPr/>
          </a:p>
          <a:p>
            <a:pPr indent="0" lvl="0" marL="0" rtl="0" algn="l">
              <a:spcBef>
                <a:spcPts val="0"/>
              </a:spcBef>
              <a:spcAft>
                <a:spcPts val="0"/>
              </a:spcAft>
              <a:buClr>
                <a:schemeClr val="dk1"/>
              </a:buClr>
              <a:buSzPts val="1100"/>
              <a:buFont typeface="Arial"/>
              <a:buNone/>
            </a:pPr>
            <a:r>
              <a:rPr lang="en"/>
              <a:t>group by Store, data_series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4b5d1b42a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4b5d1b42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SELECT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FROM</a:t>
            </a:r>
            <a:endParaRPr/>
          </a:p>
          <a:p>
            <a:pPr indent="0" lvl="0" marL="0" rtl="0" algn="l">
              <a:spcBef>
                <a:spcPts val="0"/>
              </a:spcBef>
              <a:spcAft>
                <a:spcPts val="0"/>
              </a:spcAft>
              <a:buClr>
                <a:schemeClr val="dk1"/>
              </a:buClr>
              <a:buSzPts val="1100"/>
              <a:buFont typeface="Arial"/>
              <a:buNone/>
            </a:pPr>
            <a:r>
              <a:rPr lang="en"/>
              <a:t>  ML.EVALUATE(MODEL `walmart.arima_model`)</a:t>
            </a:r>
            <a:endParaRPr/>
          </a:p>
          <a:p>
            <a:pPr indent="0" lvl="0" marL="0" rtl="0" algn="l">
              <a:spcBef>
                <a:spcPts val="0"/>
              </a:spcBef>
              <a:spcAft>
                <a:spcPts val="0"/>
              </a:spcAft>
              <a:buNone/>
            </a:pPr>
            <a:r>
              <a:t/>
            </a:r>
            <a:endParaRPr/>
          </a:p>
          <a:p>
            <a:pPr indent="0" lvl="0" marL="0" rtl="0" algn="l">
              <a:lnSpc>
                <a:spcPct val="115000"/>
              </a:lnSpc>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following four columns (</a:t>
            </a:r>
            <a:r>
              <a:rPr lang="en" sz="1200">
                <a:solidFill>
                  <a:srgbClr val="202124"/>
                </a:solidFill>
                <a:highlight>
                  <a:srgbClr val="FFFFFF"/>
                </a:highlight>
                <a:latin typeface="Roboto Mono"/>
                <a:ea typeface="Roboto Mono"/>
                <a:cs typeface="Roboto Mono"/>
                <a:sym typeface="Roboto Mono"/>
              </a:rPr>
              <a:t>non_seasonal_{p,d,q}</a:t>
            </a:r>
            <a:r>
              <a:rPr lang="en" sz="1200">
                <a:solidFill>
                  <a:srgbClr val="202124"/>
                </a:solidFill>
                <a:highlight>
                  <a:srgbClr val="FFFFFF"/>
                </a:highlight>
                <a:latin typeface="Roboto"/>
                <a:ea typeface="Roboto"/>
                <a:cs typeface="Roboto"/>
                <a:sym typeface="Roboto"/>
              </a:rPr>
              <a:t> and </a:t>
            </a:r>
            <a:r>
              <a:rPr lang="en" sz="1200">
                <a:solidFill>
                  <a:srgbClr val="202124"/>
                </a:solidFill>
                <a:highlight>
                  <a:srgbClr val="FFFFFF"/>
                </a:highlight>
                <a:latin typeface="Roboto Mono"/>
                <a:ea typeface="Roboto Mono"/>
                <a:cs typeface="Roboto Mono"/>
                <a:sym typeface="Roboto Mono"/>
              </a:rPr>
              <a:t>has_drift</a:t>
            </a:r>
            <a:r>
              <a:rPr lang="en" sz="1200">
                <a:solidFill>
                  <a:srgbClr val="202124"/>
                </a:solidFill>
                <a:highlight>
                  <a:srgbClr val="FFFFFF"/>
                </a:highlight>
                <a:latin typeface="Roboto"/>
                <a:ea typeface="Roboto"/>
                <a:cs typeface="Roboto"/>
                <a:sym typeface="Roboto"/>
              </a:rPr>
              <a:t>) define an ARIMA model in the training pipeline. The three metrics after that (</a:t>
            </a:r>
            <a:r>
              <a:rPr lang="en" sz="1200">
                <a:solidFill>
                  <a:srgbClr val="202124"/>
                </a:solidFill>
                <a:highlight>
                  <a:srgbClr val="FFFFFF"/>
                </a:highlight>
                <a:latin typeface="Roboto Mono"/>
                <a:ea typeface="Roboto Mono"/>
                <a:cs typeface="Roboto Mono"/>
                <a:sym typeface="Roboto Mono"/>
              </a:rPr>
              <a:t>log_likelihood</a:t>
            </a:r>
            <a:r>
              <a:rPr lang="en" sz="1200">
                <a:solidFill>
                  <a:srgbClr val="202124"/>
                </a:solidFill>
                <a:highlight>
                  <a:srgbClr val="FFFFFF"/>
                </a:highlight>
                <a:latin typeface="Roboto"/>
                <a:ea typeface="Roboto"/>
                <a:cs typeface="Roboto"/>
                <a:sym typeface="Roboto"/>
              </a:rPr>
              <a:t>, </a:t>
            </a:r>
            <a:r>
              <a:rPr lang="en" sz="1200">
                <a:solidFill>
                  <a:srgbClr val="202124"/>
                </a:solidFill>
                <a:highlight>
                  <a:srgbClr val="FFFFFF"/>
                </a:highlight>
                <a:latin typeface="Roboto Mono"/>
                <a:ea typeface="Roboto Mono"/>
                <a:cs typeface="Roboto Mono"/>
                <a:sym typeface="Roboto Mono"/>
              </a:rPr>
              <a:t>AIC</a:t>
            </a:r>
            <a:r>
              <a:rPr lang="en" sz="1200">
                <a:solidFill>
                  <a:srgbClr val="202124"/>
                </a:solidFill>
                <a:highlight>
                  <a:srgbClr val="FFFFFF"/>
                </a:highlight>
                <a:latin typeface="Roboto"/>
                <a:ea typeface="Roboto"/>
                <a:cs typeface="Roboto"/>
                <a:sym typeface="Roboto"/>
              </a:rPr>
              <a:t>, and </a:t>
            </a:r>
            <a:r>
              <a:rPr lang="en" sz="1200">
                <a:solidFill>
                  <a:srgbClr val="202124"/>
                </a:solidFill>
                <a:highlight>
                  <a:srgbClr val="FFFFFF"/>
                </a:highlight>
                <a:latin typeface="Roboto Mono"/>
                <a:ea typeface="Roboto Mono"/>
                <a:cs typeface="Roboto Mono"/>
                <a:sym typeface="Roboto Mono"/>
              </a:rPr>
              <a:t>variance</a:t>
            </a:r>
            <a:r>
              <a:rPr lang="en" sz="1200">
                <a:solidFill>
                  <a:srgbClr val="202124"/>
                </a:solidFill>
                <a:highlight>
                  <a:srgbClr val="FFFFFF"/>
                </a:highlight>
                <a:latin typeface="Roboto"/>
                <a:ea typeface="Roboto"/>
                <a:cs typeface="Roboto"/>
                <a:sym typeface="Roboto"/>
              </a:rPr>
              <a:t>) are relevant to the ARIMA model fitting process.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a:t>
            </a:r>
            <a:r>
              <a:rPr lang="en" sz="1200">
                <a:solidFill>
                  <a:srgbClr val="202124"/>
                </a:solidFill>
                <a:highlight>
                  <a:srgbClr val="FFFFFF"/>
                </a:highlight>
                <a:latin typeface="Roboto Mono"/>
                <a:ea typeface="Roboto Mono"/>
                <a:cs typeface="Roboto Mono"/>
                <a:sym typeface="Roboto Mono"/>
              </a:rPr>
              <a:t>auto.ARIMA</a:t>
            </a:r>
            <a:r>
              <a:rPr lang="en" sz="1200">
                <a:solidFill>
                  <a:srgbClr val="202124"/>
                </a:solidFill>
                <a:highlight>
                  <a:srgbClr val="FFFFFF"/>
                </a:highlight>
                <a:latin typeface="Roboto"/>
                <a:ea typeface="Roboto"/>
                <a:cs typeface="Roboto"/>
                <a:sym typeface="Roboto"/>
              </a:rPr>
              <a:t> algorithm first uses the </a:t>
            </a:r>
            <a:r>
              <a:rPr lang="en" sz="1200" u="sng">
                <a:solidFill>
                  <a:schemeClr val="hlink"/>
                </a:solidFill>
                <a:highlight>
                  <a:srgbClr val="FFFFFF"/>
                </a:highlight>
                <a:latin typeface="Roboto"/>
                <a:ea typeface="Roboto"/>
                <a:cs typeface="Roboto"/>
                <a:sym typeface="Roboto"/>
                <a:hlinkClick r:id="rId2"/>
              </a:rPr>
              <a:t>KPSS test</a:t>
            </a:r>
            <a:r>
              <a:rPr lang="en" sz="1200">
                <a:solidFill>
                  <a:srgbClr val="202124"/>
                </a:solidFill>
                <a:highlight>
                  <a:srgbClr val="FFFFFF"/>
                </a:highlight>
                <a:latin typeface="Roboto"/>
                <a:ea typeface="Roboto"/>
                <a:cs typeface="Roboto"/>
                <a:sym typeface="Roboto"/>
              </a:rPr>
              <a:t> to decide that the best value for </a:t>
            </a:r>
            <a:r>
              <a:rPr lang="en" sz="1200">
                <a:solidFill>
                  <a:srgbClr val="202124"/>
                </a:solidFill>
                <a:highlight>
                  <a:srgbClr val="FFFFFF"/>
                </a:highlight>
                <a:latin typeface="Roboto Mono"/>
                <a:ea typeface="Roboto Mono"/>
                <a:cs typeface="Roboto Mono"/>
                <a:sym typeface="Roboto Mono"/>
              </a:rPr>
              <a:t>non_seasonal_d</a:t>
            </a:r>
            <a:r>
              <a:rPr lang="en" sz="1200">
                <a:solidFill>
                  <a:srgbClr val="202124"/>
                </a:solidFill>
                <a:highlight>
                  <a:srgbClr val="FFFFFF"/>
                </a:highlight>
                <a:latin typeface="Roboto"/>
                <a:ea typeface="Roboto"/>
                <a:cs typeface="Roboto"/>
                <a:sym typeface="Roboto"/>
              </a:rPr>
              <a:t> is 1. When </a:t>
            </a:r>
            <a:r>
              <a:rPr lang="en" sz="1200">
                <a:solidFill>
                  <a:srgbClr val="202124"/>
                </a:solidFill>
                <a:highlight>
                  <a:srgbClr val="FFFFFF"/>
                </a:highlight>
                <a:latin typeface="Roboto Mono"/>
                <a:ea typeface="Roboto Mono"/>
                <a:cs typeface="Roboto Mono"/>
                <a:sym typeface="Roboto Mono"/>
              </a:rPr>
              <a:t>non_seasonal_d</a:t>
            </a:r>
            <a:r>
              <a:rPr lang="en" sz="1200">
                <a:solidFill>
                  <a:srgbClr val="202124"/>
                </a:solidFill>
                <a:highlight>
                  <a:srgbClr val="FFFFFF"/>
                </a:highlight>
                <a:latin typeface="Roboto"/>
                <a:ea typeface="Roboto"/>
                <a:cs typeface="Roboto"/>
                <a:sym typeface="Roboto"/>
              </a:rPr>
              <a:t> is 1, auto.ARIMA then trains 42 different candidate ARIMA models in parallel. Note that when </a:t>
            </a:r>
            <a:r>
              <a:rPr lang="en" sz="1200">
                <a:solidFill>
                  <a:srgbClr val="202124"/>
                </a:solidFill>
                <a:highlight>
                  <a:srgbClr val="FFFFFF"/>
                </a:highlight>
                <a:latin typeface="Roboto Mono"/>
                <a:ea typeface="Roboto Mono"/>
                <a:cs typeface="Roboto Mono"/>
                <a:sym typeface="Roboto Mono"/>
              </a:rPr>
              <a:t>non_seasonal_d</a:t>
            </a:r>
            <a:r>
              <a:rPr lang="en" sz="1200">
                <a:solidFill>
                  <a:srgbClr val="202124"/>
                </a:solidFill>
                <a:highlight>
                  <a:srgbClr val="FFFFFF"/>
                </a:highlight>
                <a:latin typeface="Roboto"/>
                <a:ea typeface="Roboto"/>
                <a:cs typeface="Roboto"/>
                <a:sym typeface="Roboto"/>
              </a:rPr>
              <a:t> is not 1, auto.ARIMA trains 21 different candidate models. In this example, all 42 candidate models are valid. Therefore, the output contains 42 rows, where each row is associated with a candidate ARIMA model. Note that for some time series, some candidate models are invalid as they are either non-invertible or non-stationary. These invalid models are excluded from the output, which will make the output have less than 42 rows. These candidate models are ordered by AIC in the ascending order. The model in the first row has the lowest AIC, and is considered as the best model. This best model is saved as the final model and is used when you call </a:t>
            </a:r>
            <a:r>
              <a:rPr lang="en" sz="1200">
                <a:solidFill>
                  <a:srgbClr val="202124"/>
                </a:solidFill>
                <a:highlight>
                  <a:srgbClr val="FFFFFF"/>
                </a:highlight>
                <a:latin typeface="Roboto Mono"/>
                <a:ea typeface="Roboto Mono"/>
                <a:cs typeface="Roboto Mono"/>
                <a:sym typeface="Roboto Mono"/>
              </a:rPr>
              <a:t>ML.EXPLAIN_FORECAST</a:t>
            </a:r>
            <a:r>
              <a:rPr lang="en" sz="1200">
                <a:solidFill>
                  <a:srgbClr val="202124"/>
                </a:solidFill>
                <a:highlight>
                  <a:srgbClr val="FFFFFF"/>
                </a:highlight>
                <a:latin typeface="Roboto"/>
                <a:ea typeface="Roboto"/>
                <a:cs typeface="Roboto"/>
                <a:sym typeface="Roboto"/>
              </a:rPr>
              <a:t>, </a:t>
            </a:r>
            <a:r>
              <a:rPr lang="en" sz="1200">
                <a:solidFill>
                  <a:srgbClr val="202124"/>
                </a:solidFill>
                <a:highlight>
                  <a:srgbClr val="FFFFFF"/>
                </a:highlight>
                <a:latin typeface="Roboto Mono"/>
                <a:ea typeface="Roboto Mono"/>
                <a:cs typeface="Roboto Mono"/>
                <a:sym typeface="Roboto Mono"/>
              </a:rPr>
              <a:t>ML.FORECAST</a:t>
            </a:r>
            <a:r>
              <a:rPr lang="en" sz="1200">
                <a:solidFill>
                  <a:srgbClr val="202124"/>
                </a:solidFill>
                <a:highlight>
                  <a:srgbClr val="FFFFFF"/>
                </a:highlight>
                <a:latin typeface="Roboto"/>
                <a:ea typeface="Roboto"/>
                <a:cs typeface="Roboto"/>
                <a:sym typeface="Roboto"/>
              </a:rPr>
              <a:t>, and </a:t>
            </a:r>
            <a:r>
              <a:rPr lang="en" sz="1200">
                <a:solidFill>
                  <a:srgbClr val="202124"/>
                </a:solidFill>
                <a:highlight>
                  <a:srgbClr val="FFFFFF"/>
                </a:highlight>
                <a:latin typeface="Roboto Mono"/>
                <a:ea typeface="Roboto Mono"/>
                <a:cs typeface="Roboto Mono"/>
                <a:sym typeface="Roboto Mono"/>
              </a:rPr>
              <a:t>ML.ARIMA_COEFFICIENTS</a:t>
            </a:r>
            <a:r>
              <a:rPr lang="en" sz="1200">
                <a:solidFill>
                  <a:srgbClr val="202124"/>
                </a:solidFill>
                <a:highlight>
                  <a:srgbClr val="FFFFFF"/>
                </a:highlight>
                <a:latin typeface="Roboto"/>
                <a:ea typeface="Roboto"/>
                <a:cs typeface="Roboto"/>
                <a:sym typeface="Roboto"/>
              </a:rPr>
              <a:t> as shown in the following steps.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a:t>
            </a:r>
            <a:r>
              <a:rPr lang="en" sz="1200">
                <a:solidFill>
                  <a:srgbClr val="202124"/>
                </a:solidFill>
                <a:highlight>
                  <a:srgbClr val="FFFFFF"/>
                </a:highlight>
                <a:latin typeface="Roboto Mono"/>
                <a:ea typeface="Roboto Mono"/>
                <a:cs typeface="Roboto Mono"/>
                <a:sym typeface="Roboto Mono"/>
              </a:rPr>
              <a:t>seasonal_periods</a:t>
            </a:r>
            <a:r>
              <a:rPr lang="en" sz="1200">
                <a:solidFill>
                  <a:srgbClr val="202124"/>
                </a:solidFill>
                <a:highlight>
                  <a:srgbClr val="FFFFFF"/>
                </a:highlight>
                <a:latin typeface="Roboto"/>
                <a:ea typeface="Roboto"/>
                <a:cs typeface="Roboto"/>
                <a:sym typeface="Roboto"/>
              </a:rPr>
              <a:t> column is about the seasonal pattern inside the input time series. It has nothing to do with the ARIMA modeling, therefore it has the same value across all output rows. It reports a weekly pattern, which is within our expectation as described in step two above.</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a:t>
            </a:r>
            <a:r>
              <a:rPr lang="en" sz="1200">
                <a:solidFill>
                  <a:srgbClr val="202124"/>
                </a:solidFill>
                <a:highlight>
                  <a:srgbClr val="FFFFFF"/>
                </a:highlight>
                <a:latin typeface="Roboto Mono"/>
                <a:ea typeface="Roboto Mono"/>
                <a:cs typeface="Roboto Mono"/>
                <a:sym typeface="Roboto Mono"/>
              </a:rPr>
              <a:t>has_holiday_effect</a:t>
            </a:r>
            <a:r>
              <a:rPr lang="en" sz="1200">
                <a:solidFill>
                  <a:srgbClr val="202124"/>
                </a:solidFill>
                <a:highlight>
                  <a:srgbClr val="FFFFFF"/>
                </a:highlight>
                <a:latin typeface="Roboto"/>
                <a:ea typeface="Roboto"/>
                <a:cs typeface="Roboto"/>
                <a:sym typeface="Roboto"/>
              </a:rPr>
              <a:t>, </a:t>
            </a:r>
            <a:r>
              <a:rPr lang="en" sz="1200">
                <a:solidFill>
                  <a:srgbClr val="202124"/>
                </a:solidFill>
                <a:highlight>
                  <a:srgbClr val="FFFFFF"/>
                </a:highlight>
                <a:latin typeface="Roboto Mono"/>
                <a:ea typeface="Roboto Mono"/>
                <a:cs typeface="Roboto Mono"/>
                <a:sym typeface="Roboto Mono"/>
              </a:rPr>
              <a:t>has_spikes_and_dips</a:t>
            </a:r>
            <a:r>
              <a:rPr lang="en" sz="1200">
                <a:solidFill>
                  <a:srgbClr val="202124"/>
                </a:solidFill>
                <a:highlight>
                  <a:srgbClr val="FFFFFF"/>
                </a:highlight>
                <a:latin typeface="Roboto"/>
                <a:ea typeface="Roboto"/>
                <a:cs typeface="Roboto"/>
                <a:sym typeface="Roboto"/>
              </a:rPr>
              <a:t>, and </a:t>
            </a:r>
            <a:r>
              <a:rPr lang="en" sz="1200">
                <a:solidFill>
                  <a:srgbClr val="202124"/>
                </a:solidFill>
                <a:highlight>
                  <a:srgbClr val="FFFFFF"/>
                </a:highlight>
                <a:latin typeface="Roboto Mono"/>
                <a:ea typeface="Roboto Mono"/>
                <a:cs typeface="Roboto Mono"/>
                <a:sym typeface="Roboto Mono"/>
              </a:rPr>
              <a:t>has_step_changes</a:t>
            </a:r>
            <a:r>
              <a:rPr lang="en" sz="1200">
                <a:solidFill>
                  <a:srgbClr val="202124"/>
                </a:solidFill>
                <a:highlight>
                  <a:srgbClr val="FFFFFF"/>
                </a:highlight>
                <a:latin typeface="Roboto"/>
                <a:ea typeface="Roboto"/>
                <a:cs typeface="Roboto"/>
                <a:sym typeface="Roboto"/>
              </a:rPr>
              <a:t> columns are only populated when </a:t>
            </a:r>
            <a:r>
              <a:rPr lang="en" sz="1200">
                <a:solidFill>
                  <a:srgbClr val="202124"/>
                </a:solidFill>
                <a:highlight>
                  <a:srgbClr val="FFFFFF"/>
                </a:highlight>
                <a:latin typeface="Roboto Mono"/>
                <a:ea typeface="Roboto Mono"/>
                <a:cs typeface="Roboto Mono"/>
                <a:sym typeface="Roboto Mono"/>
              </a:rPr>
              <a:t>decompose_time_series=TRUE</a:t>
            </a:r>
            <a:r>
              <a:rPr lang="en" sz="1200">
                <a:solidFill>
                  <a:srgbClr val="202124"/>
                </a:solidFill>
                <a:highlight>
                  <a:srgbClr val="FFFFFF"/>
                </a:highlight>
                <a:latin typeface="Roboto"/>
                <a:ea typeface="Roboto"/>
                <a:cs typeface="Roboto"/>
                <a:sym typeface="Roboto"/>
              </a:rPr>
              <a:t>. They are about the holiday effect, spikes and dips, and step changes inside the input time series, which are not related to the ARIMA modeling. Therefore they are all the same across all output rows, except for those failed models.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The </a:t>
            </a:r>
            <a:r>
              <a:rPr lang="en" sz="1200">
                <a:solidFill>
                  <a:srgbClr val="202124"/>
                </a:solidFill>
                <a:highlight>
                  <a:srgbClr val="FFFFFF"/>
                </a:highlight>
                <a:latin typeface="Roboto Mono"/>
                <a:ea typeface="Roboto Mono"/>
                <a:cs typeface="Roboto Mono"/>
                <a:sym typeface="Roboto Mono"/>
              </a:rPr>
              <a:t>error_message</a:t>
            </a:r>
            <a:r>
              <a:rPr lang="en" sz="1200">
                <a:solidFill>
                  <a:srgbClr val="202124"/>
                </a:solidFill>
                <a:highlight>
                  <a:srgbClr val="FFFFFF"/>
                </a:highlight>
                <a:latin typeface="Roboto"/>
                <a:ea typeface="Roboto"/>
                <a:cs typeface="Roboto"/>
                <a:sym typeface="Roboto"/>
              </a:rPr>
              <a:t> column shows that the possible error incurred during the </a:t>
            </a:r>
            <a:r>
              <a:rPr lang="en" sz="1200">
                <a:solidFill>
                  <a:srgbClr val="202124"/>
                </a:solidFill>
                <a:highlight>
                  <a:srgbClr val="FFFFFF"/>
                </a:highlight>
                <a:latin typeface="Roboto Mono"/>
                <a:ea typeface="Roboto Mono"/>
                <a:cs typeface="Roboto Mono"/>
                <a:sym typeface="Roboto Mono"/>
              </a:rPr>
              <a:t>auto.ARIMA</a:t>
            </a:r>
            <a:r>
              <a:rPr lang="en" sz="1200">
                <a:solidFill>
                  <a:srgbClr val="202124"/>
                </a:solidFill>
                <a:highlight>
                  <a:srgbClr val="FFFFFF"/>
                </a:highlight>
                <a:latin typeface="Roboto"/>
                <a:ea typeface="Roboto"/>
                <a:cs typeface="Roboto"/>
                <a:sym typeface="Roboto"/>
              </a:rPr>
              <a:t> fitting process. A possible reason might be that the selected </a:t>
            </a:r>
            <a:r>
              <a:rPr lang="en" sz="1200">
                <a:solidFill>
                  <a:srgbClr val="202124"/>
                </a:solidFill>
                <a:highlight>
                  <a:srgbClr val="FFFFFF"/>
                </a:highlight>
                <a:latin typeface="Roboto Mono"/>
                <a:ea typeface="Roboto Mono"/>
                <a:cs typeface="Roboto Mono"/>
                <a:sym typeface="Roboto Mono"/>
              </a:rPr>
              <a:t>non_seasonal_p</a:t>
            </a:r>
            <a:r>
              <a:rPr lang="en" sz="1200">
                <a:solidFill>
                  <a:srgbClr val="202124"/>
                </a:solidFill>
                <a:highlight>
                  <a:srgbClr val="FFFFFF"/>
                </a:highlight>
                <a:latin typeface="Roboto"/>
                <a:ea typeface="Roboto"/>
                <a:cs typeface="Roboto"/>
                <a:sym typeface="Roboto"/>
              </a:rPr>
              <a:t>, </a:t>
            </a:r>
            <a:r>
              <a:rPr lang="en" sz="1200">
                <a:solidFill>
                  <a:srgbClr val="202124"/>
                </a:solidFill>
                <a:highlight>
                  <a:srgbClr val="FFFFFF"/>
                </a:highlight>
                <a:latin typeface="Roboto Mono"/>
                <a:ea typeface="Roboto Mono"/>
                <a:cs typeface="Roboto Mono"/>
                <a:sym typeface="Roboto Mono"/>
              </a:rPr>
              <a:t>non_seasonal_d</a:t>
            </a:r>
            <a:r>
              <a:rPr lang="en" sz="1200">
                <a:solidFill>
                  <a:srgbClr val="202124"/>
                </a:solidFill>
                <a:highlight>
                  <a:srgbClr val="FFFFFF"/>
                </a:highlight>
                <a:latin typeface="Roboto"/>
                <a:ea typeface="Roboto"/>
                <a:cs typeface="Roboto"/>
                <a:sym typeface="Roboto"/>
              </a:rPr>
              <a:t>, </a:t>
            </a:r>
            <a:r>
              <a:rPr lang="en" sz="1200">
                <a:solidFill>
                  <a:srgbClr val="202124"/>
                </a:solidFill>
                <a:highlight>
                  <a:srgbClr val="FFFFFF"/>
                </a:highlight>
                <a:latin typeface="Roboto Mono"/>
                <a:ea typeface="Roboto Mono"/>
                <a:cs typeface="Roboto Mono"/>
                <a:sym typeface="Roboto Mono"/>
              </a:rPr>
              <a:t>non_seasonal_q</a:t>
            </a:r>
            <a:r>
              <a:rPr lang="en" sz="1200">
                <a:solidFill>
                  <a:srgbClr val="202124"/>
                </a:solidFill>
                <a:highlight>
                  <a:srgbClr val="FFFFFF"/>
                </a:highlight>
                <a:latin typeface="Roboto"/>
                <a:ea typeface="Roboto"/>
                <a:cs typeface="Roboto"/>
                <a:sym typeface="Roboto"/>
              </a:rPr>
              <a:t>, and </a:t>
            </a:r>
            <a:r>
              <a:rPr lang="en" sz="1200">
                <a:solidFill>
                  <a:srgbClr val="202124"/>
                </a:solidFill>
                <a:highlight>
                  <a:srgbClr val="FFFFFF"/>
                </a:highlight>
                <a:latin typeface="Roboto Mono"/>
                <a:ea typeface="Roboto Mono"/>
                <a:cs typeface="Roboto Mono"/>
                <a:sym typeface="Roboto Mono"/>
              </a:rPr>
              <a:t>has_drift</a:t>
            </a:r>
            <a:r>
              <a:rPr lang="en" sz="1200">
                <a:solidFill>
                  <a:srgbClr val="202124"/>
                </a:solidFill>
                <a:highlight>
                  <a:srgbClr val="FFFFFF"/>
                </a:highlight>
                <a:latin typeface="Roboto"/>
                <a:ea typeface="Roboto"/>
                <a:cs typeface="Roboto"/>
                <a:sym typeface="Roboto"/>
              </a:rPr>
              <a:t> columns are not able to stabilize the time series. To retrieve the possible error message of all the candidate models, set </a:t>
            </a:r>
            <a:r>
              <a:rPr lang="en" sz="1200">
                <a:solidFill>
                  <a:srgbClr val="202124"/>
                </a:solidFill>
                <a:highlight>
                  <a:srgbClr val="FFFFFF"/>
                </a:highlight>
                <a:latin typeface="Roboto Mono"/>
                <a:ea typeface="Roboto Mono"/>
                <a:cs typeface="Roboto Mono"/>
                <a:sym typeface="Roboto Mono"/>
              </a:rPr>
              <a:t>show_all_candidate_models=true</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498b816d2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498b816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sz="1200">
                <a:solidFill>
                  <a:srgbClr val="202124"/>
                </a:solidFill>
                <a:highlight>
                  <a:srgbClr val="FFFFFF"/>
                </a:highlight>
                <a:latin typeface="Google Sans Text"/>
                <a:ea typeface="Google Sans Text"/>
                <a:cs typeface="Google Sans Text"/>
                <a:sym typeface="Google Sans Text"/>
              </a:rPr>
              <a:t>When you train a time series model with BigQuery ML, multiple models/components are used in the model creation pipeline. </a:t>
            </a:r>
            <a:r>
              <a:rPr b="1" lang="en" sz="1200">
                <a:solidFill>
                  <a:srgbClr val="202124"/>
                </a:solidFill>
                <a:highlight>
                  <a:srgbClr val="FFFFFF"/>
                </a:highlight>
                <a:latin typeface="Google Sans Text"/>
                <a:ea typeface="Google Sans Text"/>
                <a:cs typeface="Google Sans Text"/>
                <a:sym typeface="Google Sans Text"/>
              </a:rPr>
              <a:t>ARIMA</a:t>
            </a:r>
            <a:r>
              <a:rPr lang="en" sz="1200">
                <a:solidFill>
                  <a:srgbClr val="202124"/>
                </a:solidFill>
                <a:highlight>
                  <a:srgbClr val="FFFFFF"/>
                </a:highlight>
                <a:latin typeface="Google Sans Text"/>
                <a:ea typeface="Google Sans Text"/>
                <a:cs typeface="Google Sans Text"/>
                <a:sym typeface="Google Sans Text"/>
              </a:rPr>
              <a:t> is one of the core algorithms available in BigQuery ML.</a:t>
            </a:r>
            <a:endParaRPr sz="1200">
              <a:solidFill>
                <a:srgbClr val="202124"/>
              </a:solidFill>
              <a:highlight>
                <a:srgbClr val="FFFFFF"/>
              </a:highlight>
              <a:latin typeface="Google Sans Text"/>
              <a:ea typeface="Google Sans Text"/>
              <a:cs typeface="Google Sans Text"/>
              <a:sym typeface="Google Sans Text"/>
            </a:endParaRPr>
          </a:p>
          <a:p>
            <a:pPr indent="0" lvl="0" marL="0" rtl="0" algn="l">
              <a:lnSpc>
                <a:spcPct val="160000"/>
              </a:lnSpc>
              <a:spcBef>
                <a:spcPts val="1800"/>
              </a:spcBef>
              <a:spcAft>
                <a:spcPts val="0"/>
              </a:spcAft>
              <a:buClr>
                <a:schemeClr val="dk1"/>
              </a:buClr>
              <a:buSzPts val="1100"/>
              <a:buFont typeface="Arial"/>
              <a:buNone/>
            </a:pPr>
            <a:r>
              <a:rPr lang="en" sz="1200">
                <a:solidFill>
                  <a:srgbClr val="202124"/>
                </a:solidFill>
                <a:highlight>
                  <a:srgbClr val="FFFFFF"/>
                </a:highlight>
                <a:latin typeface="Google Sans Text"/>
                <a:ea typeface="Google Sans Text"/>
                <a:cs typeface="Google Sans Text"/>
                <a:sym typeface="Google Sans Text"/>
              </a:rPr>
              <a:t>The components used are listed in roughly the order of the steps that are run:</a:t>
            </a:r>
            <a:endParaRPr sz="1200">
              <a:solidFill>
                <a:srgbClr val="202124"/>
              </a:solidFill>
              <a:highlight>
                <a:srgbClr val="FFFFFF"/>
              </a:highlight>
              <a:latin typeface="Google Sans Text"/>
              <a:ea typeface="Google Sans Text"/>
              <a:cs typeface="Google Sans Text"/>
              <a:sym typeface="Google Sans Text"/>
            </a:endParaRPr>
          </a:p>
          <a:p>
            <a:pPr indent="-304800" lvl="0" marL="457200" rtl="0" algn="l">
              <a:lnSpc>
                <a:spcPct val="160000"/>
              </a:lnSpc>
              <a:spcBef>
                <a:spcPts val="1800"/>
              </a:spcBef>
              <a:spcAft>
                <a:spcPts val="0"/>
              </a:spcAft>
              <a:buClr>
                <a:srgbClr val="202124"/>
              </a:buClr>
              <a:buSzPts val="1200"/>
              <a:buFont typeface="Google Sans Text"/>
              <a:buChar char="●"/>
            </a:pPr>
            <a:r>
              <a:rPr b="1" lang="en" sz="1200">
                <a:solidFill>
                  <a:srgbClr val="202124"/>
                </a:solidFill>
                <a:highlight>
                  <a:srgbClr val="FFFFFF"/>
                </a:highlight>
                <a:latin typeface="Google Sans Text"/>
                <a:ea typeface="Google Sans Text"/>
                <a:cs typeface="Google Sans Text"/>
                <a:sym typeface="Google Sans Text"/>
              </a:rPr>
              <a:t>Pre-processing</a:t>
            </a:r>
            <a:r>
              <a:rPr lang="en" sz="1200">
                <a:solidFill>
                  <a:srgbClr val="202124"/>
                </a:solidFill>
                <a:highlight>
                  <a:srgbClr val="FFFFFF"/>
                </a:highlight>
                <a:latin typeface="Google Sans Text"/>
                <a:ea typeface="Google Sans Text"/>
                <a:cs typeface="Google Sans Text"/>
                <a:sym typeface="Google Sans Text"/>
              </a:rPr>
              <a:t>: Automatic cleaning adjustments to the input time series, including missing values, duplicated timestamps, spike anomalies, and accounting for abrupt level changes in the time series history.</a:t>
            </a:r>
            <a:endParaRPr sz="1200">
              <a:solidFill>
                <a:srgbClr val="202124"/>
              </a:solidFill>
              <a:highlight>
                <a:srgbClr val="FFFFFF"/>
              </a:highlight>
              <a:latin typeface="Google Sans Text"/>
              <a:ea typeface="Google Sans Text"/>
              <a:cs typeface="Google Sans Text"/>
              <a:sym typeface="Google Sans Text"/>
            </a:endParaRPr>
          </a:p>
          <a:p>
            <a:pPr indent="-304800" lvl="0" marL="457200" rtl="0" algn="l">
              <a:lnSpc>
                <a:spcPct val="160000"/>
              </a:lnSpc>
              <a:spcBef>
                <a:spcPts val="0"/>
              </a:spcBef>
              <a:spcAft>
                <a:spcPts val="0"/>
              </a:spcAft>
              <a:buClr>
                <a:srgbClr val="202124"/>
              </a:buClr>
              <a:buSzPts val="1200"/>
              <a:buFont typeface="Google Sans Text"/>
              <a:buChar char="●"/>
            </a:pPr>
            <a:r>
              <a:rPr b="1" lang="en" sz="1200">
                <a:solidFill>
                  <a:srgbClr val="202124"/>
                </a:solidFill>
                <a:highlight>
                  <a:srgbClr val="FFFFFF"/>
                </a:highlight>
                <a:latin typeface="Google Sans Text"/>
                <a:ea typeface="Google Sans Text"/>
                <a:cs typeface="Google Sans Text"/>
                <a:sym typeface="Google Sans Text"/>
              </a:rPr>
              <a:t>Holiday effects</a:t>
            </a:r>
            <a:r>
              <a:rPr lang="en" sz="1200">
                <a:solidFill>
                  <a:srgbClr val="202124"/>
                </a:solidFill>
                <a:highlight>
                  <a:srgbClr val="FFFFFF"/>
                </a:highlight>
                <a:latin typeface="Google Sans Text"/>
                <a:ea typeface="Google Sans Text"/>
                <a:cs typeface="Google Sans Text"/>
                <a:sym typeface="Google Sans Text"/>
              </a:rPr>
              <a:t>: Time series modeling in BigQuery ML can also account for holiday effects. By default, holiday effects modeling is disabled. But since this data is from the United States, and the data includes a minimum one year of daily data, you can also specify an optional </a:t>
            </a:r>
            <a:r>
              <a:rPr lang="en" sz="1150">
                <a:solidFill>
                  <a:srgbClr val="202124"/>
                </a:solidFill>
                <a:highlight>
                  <a:srgbClr val="FFFFFF"/>
                </a:highlight>
                <a:latin typeface="Roboto Mono"/>
                <a:ea typeface="Roboto Mono"/>
                <a:cs typeface="Roboto Mono"/>
                <a:sym typeface="Roboto Mono"/>
              </a:rPr>
              <a:t>HOLIDAY_REGION</a:t>
            </a:r>
            <a:r>
              <a:rPr lang="en" sz="1200">
                <a:solidFill>
                  <a:srgbClr val="202124"/>
                </a:solidFill>
                <a:highlight>
                  <a:srgbClr val="FFFFFF"/>
                </a:highlight>
                <a:latin typeface="Google Sans Text"/>
                <a:ea typeface="Google Sans Text"/>
                <a:cs typeface="Google Sans Text"/>
                <a:sym typeface="Google Sans Text"/>
              </a:rPr>
              <a:t>. With holiday effects enabled, spike and dip anomalies that appear during holidays will no longer be treated as anomalies. A full list of the holiday regions can be found in the </a:t>
            </a:r>
            <a:r>
              <a:rPr lang="en" sz="1150">
                <a:solidFill>
                  <a:srgbClr val="202124"/>
                </a:solidFill>
                <a:highlight>
                  <a:srgbClr val="FFFFFF"/>
                </a:highlight>
                <a:latin typeface="Roboto Mono"/>
                <a:ea typeface="Roboto Mono"/>
                <a:cs typeface="Roboto Mono"/>
                <a:sym typeface="Roboto Mono"/>
              </a:rPr>
              <a:t>HOLIDAY_REGION</a:t>
            </a:r>
            <a:r>
              <a:rPr lang="en" sz="1200">
                <a:solidFill>
                  <a:srgbClr val="202124"/>
                </a:solidFill>
                <a:highlight>
                  <a:srgbClr val="FFFFFF"/>
                </a:highlight>
                <a:latin typeface="Google Sans Text"/>
                <a:ea typeface="Google Sans Text"/>
                <a:cs typeface="Google Sans Text"/>
                <a:sym typeface="Google Sans Text"/>
              </a:rPr>
              <a:t> documentation.</a:t>
            </a:r>
            <a:endParaRPr sz="1200">
              <a:solidFill>
                <a:srgbClr val="202124"/>
              </a:solidFill>
              <a:highlight>
                <a:srgbClr val="FFFFFF"/>
              </a:highlight>
              <a:latin typeface="Google Sans Text"/>
              <a:ea typeface="Google Sans Text"/>
              <a:cs typeface="Google Sans Text"/>
              <a:sym typeface="Google Sans Text"/>
            </a:endParaRPr>
          </a:p>
          <a:p>
            <a:pPr indent="-304800" lvl="0" marL="457200" rtl="0" algn="l">
              <a:lnSpc>
                <a:spcPct val="160000"/>
              </a:lnSpc>
              <a:spcBef>
                <a:spcPts val="0"/>
              </a:spcBef>
              <a:spcAft>
                <a:spcPts val="0"/>
              </a:spcAft>
              <a:buClr>
                <a:srgbClr val="202124"/>
              </a:buClr>
              <a:buSzPts val="1200"/>
              <a:buFont typeface="Google Sans Text"/>
              <a:buChar char="●"/>
            </a:pPr>
            <a:r>
              <a:rPr b="1" lang="en" sz="1200">
                <a:solidFill>
                  <a:srgbClr val="202124"/>
                </a:solidFill>
                <a:highlight>
                  <a:srgbClr val="FFFFFF"/>
                </a:highlight>
                <a:latin typeface="Google Sans Text"/>
                <a:ea typeface="Google Sans Text"/>
                <a:cs typeface="Google Sans Text"/>
                <a:sym typeface="Google Sans Text"/>
              </a:rPr>
              <a:t>Seasonal and trend decomposition</a:t>
            </a:r>
            <a:r>
              <a:rPr lang="en" sz="1200">
                <a:solidFill>
                  <a:srgbClr val="202124"/>
                </a:solidFill>
                <a:highlight>
                  <a:srgbClr val="FFFFFF"/>
                </a:highlight>
                <a:latin typeface="Google Sans Text"/>
                <a:ea typeface="Google Sans Text"/>
                <a:cs typeface="Google Sans Text"/>
                <a:sym typeface="Google Sans Text"/>
              </a:rPr>
              <a:t> using the Seasonal and Trend decomposition using </a:t>
            </a:r>
            <a:r>
              <a:rPr lang="en" sz="1150">
                <a:solidFill>
                  <a:srgbClr val="202124"/>
                </a:solidFill>
                <a:highlight>
                  <a:srgbClr val="FFFFFF"/>
                </a:highlight>
                <a:latin typeface="Roboto Mono"/>
                <a:ea typeface="Roboto Mono"/>
                <a:cs typeface="Roboto Mono"/>
                <a:sym typeface="Roboto Mono"/>
              </a:rPr>
              <a:t>LOgical regrESSion</a:t>
            </a:r>
            <a:r>
              <a:rPr lang="en" sz="1200">
                <a:solidFill>
                  <a:srgbClr val="202124"/>
                </a:solidFill>
                <a:highlight>
                  <a:srgbClr val="FFFFFF"/>
                </a:highlight>
                <a:latin typeface="Google Sans Text"/>
                <a:ea typeface="Google Sans Text"/>
                <a:cs typeface="Google Sans Text"/>
                <a:sym typeface="Google Sans Text"/>
              </a:rPr>
              <a:t> (Loess STL) algorithm. Seasonality extrapolation using the double exponential smoothing (ETS) algorithm.</a:t>
            </a:r>
            <a:endParaRPr sz="1200">
              <a:solidFill>
                <a:srgbClr val="202124"/>
              </a:solidFill>
              <a:highlight>
                <a:srgbClr val="FFFFFF"/>
              </a:highlight>
              <a:latin typeface="Google Sans Text"/>
              <a:ea typeface="Google Sans Text"/>
              <a:cs typeface="Google Sans Text"/>
              <a:sym typeface="Google Sans Text"/>
            </a:endParaRPr>
          </a:p>
          <a:p>
            <a:pPr indent="-304800" lvl="0" marL="457200" rtl="0" algn="l">
              <a:lnSpc>
                <a:spcPct val="160000"/>
              </a:lnSpc>
              <a:spcBef>
                <a:spcPts val="0"/>
              </a:spcBef>
              <a:spcAft>
                <a:spcPts val="0"/>
              </a:spcAft>
              <a:buClr>
                <a:srgbClr val="202124"/>
              </a:buClr>
              <a:buSzPts val="1200"/>
              <a:buFont typeface="Google Sans Text"/>
              <a:buChar char="●"/>
            </a:pPr>
            <a:r>
              <a:rPr b="1" lang="en" sz="1200">
                <a:solidFill>
                  <a:srgbClr val="202124"/>
                </a:solidFill>
                <a:highlight>
                  <a:srgbClr val="FFFFFF"/>
                </a:highlight>
                <a:latin typeface="Google Sans Text"/>
                <a:ea typeface="Google Sans Text"/>
                <a:cs typeface="Google Sans Text"/>
                <a:sym typeface="Google Sans Text"/>
              </a:rPr>
              <a:t>Trend modeling</a:t>
            </a:r>
            <a:r>
              <a:rPr lang="en" sz="1200">
                <a:solidFill>
                  <a:srgbClr val="202124"/>
                </a:solidFill>
                <a:highlight>
                  <a:srgbClr val="FFFFFF"/>
                </a:highlight>
                <a:latin typeface="Google Sans Text"/>
                <a:ea typeface="Google Sans Text"/>
                <a:cs typeface="Google Sans Text"/>
                <a:sym typeface="Google Sans Text"/>
              </a:rPr>
              <a:t> using the ARIMA model and the auto. ARIMA algorithm for automatic hyper-parameter tuning. In auto.ARIMA, dozens of candidate models are trained and evaluated in parallel, which include p,d,q and drift. The best model comes with the lowest </a:t>
            </a:r>
            <a:r>
              <a:rPr lang="en" sz="1150">
                <a:solidFill>
                  <a:srgbClr val="202124"/>
                </a:solidFill>
                <a:highlight>
                  <a:srgbClr val="FFFFFF"/>
                </a:highlight>
                <a:latin typeface="Roboto Mono"/>
                <a:ea typeface="Roboto Mono"/>
                <a:cs typeface="Roboto Mono"/>
                <a:sym typeface="Roboto Mono"/>
              </a:rPr>
              <a:t>Akaike</a:t>
            </a:r>
            <a:r>
              <a:rPr lang="en" sz="1200">
                <a:solidFill>
                  <a:srgbClr val="202124"/>
                </a:solidFill>
                <a:highlight>
                  <a:srgbClr val="FFFFFF"/>
                </a:highlight>
                <a:latin typeface="Google Sans Text"/>
                <a:ea typeface="Google Sans Text"/>
                <a:cs typeface="Google Sans Text"/>
                <a:sym typeface="Google Sans Text"/>
              </a:rPr>
              <a:t> information criterion (AIC).</a:t>
            </a:r>
            <a:endParaRPr sz="1200">
              <a:solidFill>
                <a:srgbClr val="202124"/>
              </a:solidFill>
              <a:highlight>
                <a:srgbClr val="FFFFFF"/>
              </a:highlight>
              <a:latin typeface="Google Sans Text"/>
              <a:ea typeface="Google Sans Text"/>
              <a:cs typeface="Google Sans Text"/>
              <a:sym typeface="Google Sans Text"/>
            </a:endParaRPr>
          </a:p>
          <a:p>
            <a:pPr indent="0" lvl="0" marL="0" rtl="0" algn="l">
              <a:spcBef>
                <a:spcPts val="18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4b5d1b42a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4b5d1b42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4b5d1b42a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4b5d1b42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4b5d1b42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4b5d1b4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Commando magicos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f4b5d1b42a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4b5d1b4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11ece6ef3_0_6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011ece6ef3_0_6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1d9623a17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1d9623a1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bq load --autodetect --source_format=CSV --max_bad_records=100000 finance.fraud_data gs://$PROJECT_ID/$DATA_FILE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498b816d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498b816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498b816d2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498b816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11ece6ef3_0_6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11ece6ef3_0_6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11ece6ef3_0_65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11ece6ef3_0_6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11ece6ef3_0_69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11ece6ef3_0_6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11ece6ef3_0_70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11ece6ef3_0_7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1F1F"/>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1d9623a17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1d9623a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1d9623a1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1d9623a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18276094" cy="10286998"/>
          </a:xfrm>
          <a:prstGeom prst="rect">
            <a:avLst/>
          </a:prstGeom>
          <a:noFill/>
          <a:ln>
            <a:noFill/>
          </a:ln>
        </p:spPr>
      </p:pic>
      <p:sp>
        <p:nvSpPr>
          <p:cNvPr id="52" name="Google Shape;52;p13"/>
          <p:cNvSpPr txBox="1"/>
          <p:nvPr>
            <p:ph type="title"/>
          </p:nvPr>
        </p:nvSpPr>
        <p:spPr>
          <a:xfrm>
            <a:off x="2341817" y="1941005"/>
            <a:ext cx="13604400" cy="5868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5600"/>
              <a:buNone/>
              <a:defRPr b="0" i="0" sz="3600">
                <a:solidFill>
                  <a:srgbClr val="2B2828"/>
                </a:solidFill>
                <a:latin typeface="Verdana"/>
                <a:ea typeface="Verdana"/>
                <a:cs typeface="Verdana"/>
                <a:sym typeface="Verdana"/>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3" name="Google Shape;53;p13"/>
          <p:cNvSpPr txBox="1"/>
          <p:nvPr>
            <p:ph idx="11" type="ftr"/>
          </p:nvPr>
        </p:nvSpPr>
        <p:spPr>
          <a:xfrm>
            <a:off x="6217920" y="9566910"/>
            <a:ext cx="5852400" cy="5145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100"/>
              <a:buNone/>
              <a:defRPr sz="2100">
                <a:solidFill>
                  <a:srgbClr val="888888"/>
                </a:solidFill>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54" name="Google Shape;54;p13"/>
          <p:cNvSpPr txBox="1"/>
          <p:nvPr>
            <p:ph idx="10" type="dt"/>
          </p:nvPr>
        </p:nvSpPr>
        <p:spPr>
          <a:xfrm>
            <a:off x="914400" y="9566910"/>
            <a:ext cx="4206300" cy="514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100"/>
              <a:buNone/>
              <a:defRPr sz="2100">
                <a:solidFill>
                  <a:srgbClr val="888888"/>
                </a:solidFill>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55" name="Google Shape;55;p13"/>
          <p:cNvSpPr txBox="1"/>
          <p:nvPr>
            <p:ph idx="12" type="sldNum"/>
          </p:nvPr>
        </p:nvSpPr>
        <p:spPr>
          <a:xfrm>
            <a:off x="13167360" y="9566910"/>
            <a:ext cx="4206300" cy="307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27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p:cSld name="CUSTOM_6">
    <p:spTree>
      <p:nvGrpSpPr>
        <p:cNvPr id="56" name="Shape 56"/>
        <p:cNvGrpSpPr/>
        <p:nvPr/>
      </p:nvGrpSpPr>
      <p:grpSpPr>
        <a:xfrm>
          <a:off x="0" y="0"/>
          <a:ext cx="0" cy="0"/>
          <a:chOff x="0" y="0"/>
          <a:chExt cx="0" cy="0"/>
        </a:xfrm>
      </p:grpSpPr>
      <p:sp>
        <p:nvSpPr>
          <p:cNvPr id="57" name="Google Shape;57;p14"/>
          <p:cNvSpPr txBox="1"/>
          <p:nvPr>
            <p:ph type="title"/>
          </p:nvPr>
        </p:nvSpPr>
        <p:spPr>
          <a:xfrm>
            <a:off x="914400" y="3072500"/>
            <a:ext cx="8153700" cy="4138800"/>
          </a:xfrm>
          <a:prstGeom prst="rect">
            <a:avLst/>
          </a:prstGeom>
        </p:spPr>
        <p:txBody>
          <a:bodyPr anchorCtr="0" anchor="ctr" bIns="182850" lIns="182850" spcFirstLastPara="1" rIns="182850" wrap="square" tIns="182850">
            <a:norm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58" name="Google Shape;58;p14"/>
          <p:cNvSpPr txBox="1"/>
          <p:nvPr>
            <p:ph idx="1" type="subTitle"/>
          </p:nvPr>
        </p:nvSpPr>
        <p:spPr>
          <a:xfrm>
            <a:off x="911450" y="7529100"/>
            <a:ext cx="4008000" cy="1859700"/>
          </a:xfrm>
          <a:prstGeom prst="rect">
            <a:avLst/>
          </a:prstGeom>
        </p:spPr>
        <p:txBody>
          <a:bodyPr anchorCtr="0" anchor="b" bIns="182850" lIns="182850" spcFirstLastPara="1" rIns="182850" wrap="square" tIns="182850">
            <a:normAutofit/>
          </a:bodyPr>
          <a:lstStyle>
            <a:lvl1pPr lvl="0" rtl="0">
              <a:lnSpc>
                <a:spcPct val="115000"/>
              </a:lnSpc>
              <a:spcBef>
                <a:spcPts val="0"/>
              </a:spcBef>
              <a:spcAft>
                <a:spcPts val="0"/>
              </a:spcAft>
              <a:buNone/>
              <a:defRPr sz="2600"/>
            </a:lvl1pPr>
            <a:lvl2pPr lvl="1" rtl="0">
              <a:lnSpc>
                <a:spcPct val="115000"/>
              </a:lnSpc>
              <a:spcBef>
                <a:spcPts val="2400"/>
              </a:spcBef>
              <a:spcAft>
                <a:spcPts val="0"/>
              </a:spcAft>
              <a:buNone/>
              <a:defRPr sz="2600"/>
            </a:lvl2pPr>
            <a:lvl3pPr lvl="2" rtl="0">
              <a:lnSpc>
                <a:spcPct val="115000"/>
              </a:lnSpc>
              <a:spcBef>
                <a:spcPts val="2400"/>
              </a:spcBef>
              <a:spcAft>
                <a:spcPts val="0"/>
              </a:spcAft>
              <a:buNone/>
              <a:defRPr sz="2600"/>
            </a:lvl3pPr>
            <a:lvl4pPr lvl="3" rtl="0">
              <a:lnSpc>
                <a:spcPct val="115000"/>
              </a:lnSpc>
              <a:spcBef>
                <a:spcPts val="2400"/>
              </a:spcBef>
              <a:spcAft>
                <a:spcPts val="0"/>
              </a:spcAft>
              <a:buNone/>
              <a:defRPr sz="2600"/>
            </a:lvl4pPr>
            <a:lvl5pPr lvl="4" rtl="0">
              <a:lnSpc>
                <a:spcPct val="115000"/>
              </a:lnSpc>
              <a:spcBef>
                <a:spcPts val="2400"/>
              </a:spcBef>
              <a:spcAft>
                <a:spcPts val="0"/>
              </a:spcAft>
              <a:buNone/>
              <a:defRPr sz="2600"/>
            </a:lvl5pPr>
            <a:lvl6pPr lvl="5" rtl="0">
              <a:lnSpc>
                <a:spcPct val="115000"/>
              </a:lnSpc>
              <a:spcBef>
                <a:spcPts val="2400"/>
              </a:spcBef>
              <a:spcAft>
                <a:spcPts val="0"/>
              </a:spcAft>
              <a:buNone/>
              <a:defRPr sz="2600"/>
            </a:lvl6pPr>
            <a:lvl7pPr lvl="6" rtl="0">
              <a:lnSpc>
                <a:spcPct val="115000"/>
              </a:lnSpc>
              <a:spcBef>
                <a:spcPts val="2400"/>
              </a:spcBef>
              <a:spcAft>
                <a:spcPts val="0"/>
              </a:spcAft>
              <a:buNone/>
              <a:defRPr sz="2600"/>
            </a:lvl7pPr>
            <a:lvl8pPr lvl="7" rtl="0">
              <a:lnSpc>
                <a:spcPct val="115000"/>
              </a:lnSpc>
              <a:spcBef>
                <a:spcPts val="2400"/>
              </a:spcBef>
              <a:spcAft>
                <a:spcPts val="0"/>
              </a:spcAft>
              <a:buNone/>
              <a:defRPr sz="2600"/>
            </a:lvl8pPr>
            <a:lvl9pPr lvl="8" rtl="0">
              <a:lnSpc>
                <a:spcPct val="115000"/>
              </a:lnSpc>
              <a:spcBef>
                <a:spcPts val="2400"/>
              </a:spcBef>
              <a:spcAft>
                <a:spcPts val="2400"/>
              </a:spcAft>
              <a:buNone/>
              <a:defRPr sz="2600"/>
            </a:lvl9pPr>
          </a:lstStyle>
          <a:p/>
        </p:txBody>
      </p:sp>
      <p:pic>
        <p:nvPicPr>
          <p:cNvPr id="59" name="Google Shape;59;p1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60" name="Shape 60"/>
        <p:cNvGrpSpPr/>
        <p:nvPr/>
      </p:nvGrpSpPr>
      <p:grpSpPr>
        <a:xfrm>
          <a:off x="0" y="0"/>
          <a:ext cx="0" cy="0"/>
          <a:chOff x="0" y="0"/>
          <a:chExt cx="0" cy="0"/>
        </a:xfrm>
      </p:grpSpPr>
      <p:sp>
        <p:nvSpPr>
          <p:cNvPr id="61" name="Google Shape;61;p15"/>
          <p:cNvSpPr txBox="1"/>
          <p:nvPr>
            <p:ph idx="1" type="body"/>
          </p:nvPr>
        </p:nvSpPr>
        <p:spPr>
          <a:xfrm>
            <a:off x="914350" y="3072500"/>
            <a:ext cx="10917900" cy="6164100"/>
          </a:xfrm>
          <a:prstGeom prst="rect">
            <a:avLst/>
          </a:prstGeom>
        </p:spPr>
        <p:txBody>
          <a:bodyPr anchorCtr="0" anchor="t" bIns="182850" lIns="182850" spcFirstLastPara="1" rIns="182850" wrap="square" tIns="182850">
            <a:normAutofit/>
          </a:bodyPr>
          <a:lstStyle>
            <a:lvl1pPr indent="-457200" lvl="0" marL="457200" rtl="0">
              <a:spcBef>
                <a:spcPts val="0"/>
              </a:spcBef>
              <a:spcAft>
                <a:spcPts val="0"/>
              </a:spcAft>
              <a:buSzPts val="36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62" name="Google Shape;62;p15"/>
          <p:cNvSpPr txBox="1"/>
          <p:nvPr>
            <p:ph type="title"/>
          </p:nvPr>
        </p:nvSpPr>
        <p:spPr>
          <a:xfrm>
            <a:off x="914350" y="920500"/>
            <a:ext cx="10917900" cy="1999800"/>
          </a:xfrm>
          <a:prstGeom prst="rect">
            <a:avLst/>
          </a:prstGeom>
        </p:spPr>
        <p:txBody>
          <a:bodyPr anchorCtr="0" anchor="t" bIns="182850" lIns="182850" spcFirstLastPara="1" rIns="182850" wrap="square" tIns="182850">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 name="Google Shape;63;p15"/>
          <p:cNvPicPr preferRelativeResize="0"/>
          <p:nvPr/>
        </p:nvPicPr>
        <p:blipFill>
          <a:blip r:embed="rId2">
            <a:alphaModFix/>
          </a:blip>
          <a:stretch>
            <a:fillRect/>
          </a:stretch>
        </p:blipFill>
        <p:spPr>
          <a:xfrm>
            <a:off x="16055300" y="9715925"/>
            <a:ext cx="1318712" cy="2307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Left 1">
  <p:cSld name="CUSTOM_6_1">
    <p:spTree>
      <p:nvGrpSpPr>
        <p:cNvPr id="64" name="Shape 64"/>
        <p:cNvGrpSpPr/>
        <p:nvPr/>
      </p:nvGrpSpPr>
      <p:grpSpPr>
        <a:xfrm>
          <a:off x="0" y="0"/>
          <a:ext cx="0" cy="0"/>
          <a:chOff x="0" y="0"/>
          <a:chExt cx="0" cy="0"/>
        </a:xfrm>
      </p:grpSpPr>
      <p:sp>
        <p:nvSpPr>
          <p:cNvPr id="65" name="Google Shape;65;p16"/>
          <p:cNvSpPr txBox="1"/>
          <p:nvPr>
            <p:ph type="title"/>
          </p:nvPr>
        </p:nvSpPr>
        <p:spPr>
          <a:xfrm>
            <a:off x="9220250" y="3072500"/>
            <a:ext cx="8153700" cy="4138800"/>
          </a:xfrm>
          <a:prstGeom prst="rect">
            <a:avLst/>
          </a:prstGeom>
        </p:spPr>
        <p:txBody>
          <a:bodyPr anchorCtr="0" anchor="ctr" bIns="182850" lIns="182850" spcFirstLastPara="1" rIns="182850" wrap="square" tIns="182850">
            <a:norm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p:txBody>
      </p:sp>
      <p:sp>
        <p:nvSpPr>
          <p:cNvPr id="66" name="Google Shape;66;p16"/>
          <p:cNvSpPr txBox="1"/>
          <p:nvPr>
            <p:ph idx="1" type="subTitle"/>
          </p:nvPr>
        </p:nvSpPr>
        <p:spPr>
          <a:xfrm>
            <a:off x="9220250" y="7529100"/>
            <a:ext cx="4008000" cy="1859700"/>
          </a:xfrm>
          <a:prstGeom prst="rect">
            <a:avLst/>
          </a:prstGeom>
        </p:spPr>
        <p:txBody>
          <a:bodyPr anchorCtr="0" anchor="b" bIns="182850" lIns="182850" spcFirstLastPara="1" rIns="182850" wrap="square" tIns="182850">
            <a:normAutofit/>
          </a:bodyPr>
          <a:lstStyle>
            <a:lvl1pPr lvl="0" rtl="0">
              <a:lnSpc>
                <a:spcPct val="115000"/>
              </a:lnSpc>
              <a:spcBef>
                <a:spcPts val="0"/>
              </a:spcBef>
              <a:spcAft>
                <a:spcPts val="0"/>
              </a:spcAft>
              <a:buNone/>
              <a:defRPr sz="2600"/>
            </a:lvl1pPr>
            <a:lvl2pPr lvl="1" rtl="0">
              <a:lnSpc>
                <a:spcPct val="115000"/>
              </a:lnSpc>
              <a:spcBef>
                <a:spcPts val="2400"/>
              </a:spcBef>
              <a:spcAft>
                <a:spcPts val="0"/>
              </a:spcAft>
              <a:buNone/>
              <a:defRPr sz="2600"/>
            </a:lvl2pPr>
            <a:lvl3pPr lvl="2" rtl="0">
              <a:lnSpc>
                <a:spcPct val="115000"/>
              </a:lnSpc>
              <a:spcBef>
                <a:spcPts val="2400"/>
              </a:spcBef>
              <a:spcAft>
                <a:spcPts val="0"/>
              </a:spcAft>
              <a:buNone/>
              <a:defRPr sz="2600"/>
            </a:lvl3pPr>
            <a:lvl4pPr lvl="3" rtl="0">
              <a:lnSpc>
                <a:spcPct val="115000"/>
              </a:lnSpc>
              <a:spcBef>
                <a:spcPts val="2400"/>
              </a:spcBef>
              <a:spcAft>
                <a:spcPts val="0"/>
              </a:spcAft>
              <a:buNone/>
              <a:defRPr sz="2600"/>
            </a:lvl4pPr>
            <a:lvl5pPr lvl="4" rtl="0">
              <a:lnSpc>
                <a:spcPct val="115000"/>
              </a:lnSpc>
              <a:spcBef>
                <a:spcPts val="2400"/>
              </a:spcBef>
              <a:spcAft>
                <a:spcPts val="0"/>
              </a:spcAft>
              <a:buNone/>
              <a:defRPr sz="2600"/>
            </a:lvl5pPr>
            <a:lvl6pPr lvl="5" rtl="0">
              <a:lnSpc>
                <a:spcPct val="115000"/>
              </a:lnSpc>
              <a:spcBef>
                <a:spcPts val="2400"/>
              </a:spcBef>
              <a:spcAft>
                <a:spcPts val="0"/>
              </a:spcAft>
              <a:buNone/>
              <a:defRPr sz="2600"/>
            </a:lvl6pPr>
            <a:lvl7pPr lvl="6" rtl="0">
              <a:lnSpc>
                <a:spcPct val="115000"/>
              </a:lnSpc>
              <a:spcBef>
                <a:spcPts val="2400"/>
              </a:spcBef>
              <a:spcAft>
                <a:spcPts val="0"/>
              </a:spcAft>
              <a:buNone/>
              <a:defRPr sz="2600"/>
            </a:lvl7pPr>
            <a:lvl8pPr lvl="7" rtl="0">
              <a:lnSpc>
                <a:spcPct val="115000"/>
              </a:lnSpc>
              <a:spcBef>
                <a:spcPts val="2400"/>
              </a:spcBef>
              <a:spcAft>
                <a:spcPts val="0"/>
              </a:spcAft>
              <a:buNone/>
              <a:defRPr sz="2600"/>
            </a:lvl8pPr>
            <a:lvl9pPr lvl="8" rtl="0">
              <a:lnSpc>
                <a:spcPct val="115000"/>
              </a:lnSpc>
              <a:spcBef>
                <a:spcPts val="2400"/>
              </a:spcBef>
              <a:spcAft>
                <a:spcPts val="2400"/>
              </a:spcAft>
              <a:buNone/>
              <a:defRPr sz="2600"/>
            </a:lvl9pPr>
          </a:lstStyle>
          <a:p/>
        </p:txBody>
      </p:sp>
      <p:pic>
        <p:nvPicPr>
          <p:cNvPr id="67" name="Google Shape;67;p16"/>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68" name="Shape 68"/>
        <p:cNvGrpSpPr/>
        <p:nvPr/>
      </p:nvGrpSpPr>
      <p:grpSpPr>
        <a:xfrm>
          <a:off x="0" y="0"/>
          <a:ext cx="0" cy="0"/>
          <a:chOff x="0" y="0"/>
          <a:chExt cx="0" cy="0"/>
        </a:xfrm>
      </p:grpSpPr>
      <p:sp>
        <p:nvSpPr>
          <p:cNvPr id="69" name="Google Shape;69;p17"/>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0" name="Google Shape;70;p17"/>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rtl="0">
              <a:spcBef>
                <a:spcPts val="0"/>
              </a:spcBef>
              <a:spcAft>
                <a:spcPts val="0"/>
              </a:spcAft>
              <a:buSzPts val="36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71" name="Google Shape;71;p17"/>
          <p:cNvSpPr txBox="1"/>
          <p:nvPr>
            <p:ph idx="12" type="sldNum"/>
          </p:nvPr>
        </p:nvSpPr>
        <p:spPr>
          <a:xfrm>
            <a:off x="16944916" y="9326434"/>
            <a:ext cx="1097400" cy="800400"/>
          </a:xfrm>
          <a:prstGeom prst="rect">
            <a:avLst/>
          </a:prstGeom>
        </p:spPr>
        <p:txBody>
          <a:bodyPr anchorCtr="0" anchor="ctr" bIns="182850" lIns="182850" spcFirstLastPara="1" rIns="182850" wrap="square" tIns="182850">
            <a:norm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19.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www.kaggle.com" TargetMode="External"/><Relationship Id="rId4" Type="http://schemas.openxmlformats.org/officeDocument/2006/relationships/hyperlink" Target="https://www.kaggle.com/datasets/mikhail1681/walmart-sales/data" TargetMode="External"/><Relationship Id="rId5" Type="http://schemas.openxmlformats.org/officeDocument/2006/relationships/hyperlink" Target="https://console.cloud.google.com/" TargetMode="External"/><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title"/>
          </p:nvPr>
        </p:nvSpPr>
        <p:spPr>
          <a:xfrm>
            <a:off x="713650" y="2772425"/>
            <a:ext cx="7716000" cy="5191200"/>
          </a:xfrm>
          <a:prstGeom prst="rect">
            <a:avLst/>
          </a:prstGeom>
          <a:noFill/>
          <a:ln>
            <a:noFill/>
          </a:ln>
        </p:spPr>
        <p:txBody>
          <a:bodyPr anchorCtr="0" anchor="t" bIns="0" lIns="0" spcFirstLastPara="1" rIns="0" wrap="square" tIns="19050">
            <a:spAutoFit/>
          </a:bodyPr>
          <a:lstStyle/>
          <a:p>
            <a:pPr indent="0" lvl="0" marL="0" rtl="0" algn="l">
              <a:lnSpc>
                <a:spcPct val="115000"/>
              </a:lnSpc>
              <a:spcBef>
                <a:spcPts val="600"/>
              </a:spcBef>
              <a:spcAft>
                <a:spcPts val="0"/>
              </a:spcAft>
              <a:buClr>
                <a:schemeClr val="dk1"/>
              </a:buClr>
              <a:buSzPts val="1100"/>
              <a:buFont typeface="Arial"/>
              <a:buNone/>
            </a:pPr>
            <a:r>
              <a:rPr lang="en" sz="6000">
                <a:solidFill>
                  <a:schemeClr val="lt1"/>
                </a:solidFill>
                <a:latin typeface="Google Sans Text Medium"/>
                <a:ea typeface="Google Sans Text Medium"/>
                <a:cs typeface="Google Sans Text Medium"/>
                <a:sym typeface="Google Sans Text Medium"/>
              </a:rPr>
              <a:t>Construindo Pipelines de Dados para Machine Learning com BigQuery</a:t>
            </a:r>
            <a:endParaRPr sz="5400">
              <a:solidFill>
                <a:schemeClr val="lt1"/>
              </a:solidFill>
            </a:endParaRPr>
          </a:p>
        </p:txBody>
      </p:sp>
      <p:pic>
        <p:nvPicPr>
          <p:cNvPr id="77" name="Google Shape;77;p18"/>
          <p:cNvPicPr preferRelativeResize="0"/>
          <p:nvPr/>
        </p:nvPicPr>
        <p:blipFill>
          <a:blip r:embed="rId3">
            <a:alphaModFix/>
          </a:blip>
          <a:stretch>
            <a:fillRect/>
          </a:stretch>
        </p:blipFill>
        <p:spPr>
          <a:xfrm>
            <a:off x="1648803" y="9436900"/>
            <a:ext cx="1962150" cy="514350"/>
          </a:xfrm>
          <a:prstGeom prst="rect">
            <a:avLst/>
          </a:prstGeom>
          <a:noFill/>
          <a:ln>
            <a:noFill/>
          </a:ln>
        </p:spPr>
      </p:pic>
      <p:sp>
        <p:nvSpPr>
          <p:cNvPr id="78" name="Google Shape;78;p18"/>
          <p:cNvSpPr txBox="1"/>
          <p:nvPr/>
        </p:nvSpPr>
        <p:spPr>
          <a:xfrm>
            <a:off x="7433775" y="7341250"/>
            <a:ext cx="888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1"/>
                </a:solidFill>
              </a:rPr>
              <a:t>JAIRO NEDER MONASSA MOREIRA</a:t>
            </a:r>
            <a:endParaRPr sz="3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Criando cloud storage (cloud storage-&gt; bucket)</a:t>
            </a:r>
            <a:endParaRPr/>
          </a:p>
        </p:txBody>
      </p:sp>
      <p:sp>
        <p:nvSpPr>
          <p:cNvPr id="146" name="Google Shape;146;p27"/>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147" name="Google Shape;147;p27"/>
          <p:cNvPicPr preferRelativeResize="0"/>
          <p:nvPr/>
        </p:nvPicPr>
        <p:blipFill>
          <a:blip r:embed="rId3">
            <a:alphaModFix/>
          </a:blip>
          <a:stretch>
            <a:fillRect/>
          </a:stretch>
        </p:blipFill>
        <p:spPr>
          <a:xfrm>
            <a:off x="782975" y="2412200"/>
            <a:ext cx="5734050" cy="3181350"/>
          </a:xfrm>
          <a:prstGeom prst="rect">
            <a:avLst/>
          </a:prstGeom>
          <a:noFill/>
          <a:ln>
            <a:noFill/>
          </a:ln>
        </p:spPr>
      </p:pic>
      <p:sp>
        <p:nvSpPr>
          <p:cNvPr id="148" name="Google Shape;148;p27"/>
          <p:cNvSpPr txBox="1"/>
          <p:nvPr/>
        </p:nvSpPr>
        <p:spPr>
          <a:xfrm>
            <a:off x="988550" y="2699475"/>
            <a:ext cx="12357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1-</a:t>
            </a:r>
            <a:endParaRPr sz="3600">
              <a:solidFill>
                <a:srgbClr val="FF0000"/>
              </a:solidFill>
            </a:endParaRPr>
          </a:p>
        </p:txBody>
      </p:sp>
      <p:pic>
        <p:nvPicPr>
          <p:cNvPr id="149" name="Google Shape;149;p27"/>
          <p:cNvPicPr preferRelativeResize="0"/>
          <p:nvPr/>
        </p:nvPicPr>
        <p:blipFill>
          <a:blip r:embed="rId4">
            <a:alphaModFix/>
          </a:blip>
          <a:stretch>
            <a:fillRect/>
          </a:stretch>
        </p:blipFill>
        <p:spPr>
          <a:xfrm>
            <a:off x="6134600" y="2564950"/>
            <a:ext cx="5524500" cy="25336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50" name="Google Shape;150;p27"/>
          <p:cNvSpPr/>
          <p:nvPr/>
        </p:nvSpPr>
        <p:spPr>
          <a:xfrm>
            <a:off x="5322900" y="3364850"/>
            <a:ext cx="1007700" cy="665400"/>
          </a:xfrm>
          <a:prstGeom prst="rightArrow">
            <a:avLst>
              <a:gd fmla="val 50000" name="adj1"/>
              <a:gd fmla="val 50000" name="adj2"/>
            </a:avLst>
          </a:prstGeom>
          <a:solidFill>
            <a:srgbClr val="1F1F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 name="Google Shape;151;p27"/>
          <p:cNvPicPr preferRelativeResize="0"/>
          <p:nvPr/>
        </p:nvPicPr>
        <p:blipFill>
          <a:blip r:embed="rId5">
            <a:alphaModFix/>
          </a:blip>
          <a:stretch>
            <a:fillRect/>
          </a:stretch>
        </p:blipFill>
        <p:spPr>
          <a:xfrm>
            <a:off x="11324800" y="2564950"/>
            <a:ext cx="5486400" cy="3771900"/>
          </a:xfrm>
          <a:prstGeom prst="rect">
            <a:avLst/>
          </a:prstGeom>
          <a:noFill/>
          <a:ln cap="flat" cmpd="sng" w="9525">
            <a:solidFill>
              <a:srgbClr val="1F1F1F"/>
            </a:solidFill>
            <a:prstDash val="solid"/>
            <a:round/>
            <a:headEnd len="sm" w="sm" type="none"/>
            <a:tailEnd len="sm" w="sm" type="none"/>
          </a:ln>
        </p:spPr>
      </p:pic>
      <p:sp>
        <p:nvSpPr>
          <p:cNvPr id="152" name="Google Shape;152;p27"/>
          <p:cNvSpPr/>
          <p:nvPr/>
        </p:nvSpPr>
        <p:spPr>
          <a:xfrm>
            <a:off x="10651400" y="4030250"/>
            <a:ext cx="1007700" cy="665400"/>
          </a:xfrm>
          <a:prstGeom prst="rightArrow">
            <a:avLst>
              <a:gd fmla="val 50000" name="adj1"/>
              <a:gd fmla="val 50000" name="adj2"/>
            </a:avLst>
          </a:prstGeom>
          <a:solidFill>
            <a:srgbClr val="1F1F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 name="Google Shape;153;p27"/>
          <p:cNvPicPr preferRelativeResize="0"/>
          <p:nvPr/>
        </p:nvPicPr>
        <p:blipFill>
          <a:blip r:embed="rId6">
            <a:alphaModFix/>
          </a:blip>
          <a:stretch>
            <a:fillRect/>
          </a:stretch>
        </p:blipFill>
        <p:spPr>
          <a:xfrm>
            <a:off x="10408849" y="6336850"/>
            <a:ext cx="5996589" cy="3771900"/>
          </a:xfrm>
          <a:prstGeom prst="rect">
            <a:avLst/>
          </a:prstGeom>
          <a:noFill/>
          <a:ln>
            <a:noFill/>
          </a:ln>
        </p:spPr>
      </p:pic>
      <p:sp>
        <p:nvSpPr>
          <p:cNvPr id="154" name="Google Shape;154;p27"/>
          <p:cNvSpPr/>
          <p:nvPr/>
        </p:nvSpPr>
        <p:spPr>
          <a:xfrm>
            <a:off x="10797900" y="5417975"/>
            <a:ext cx="703500" cy="1026600"/>
          </a:xfrm>
          <a:prstGeom prst="downArrow">
            <a:avLst>
              <a:gd fmla="val 50000" name="adj1"/>
              <a:gd fmla="val 50000" name="adj2"/>
            </a:avLst>
          </a:prstGeom>
          <a:solidFill>
            <a:srgbClr val="1F1F1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 name="Google Shape;155;p27"/>
          <p:cNvPicPr preferRelativeResize="0"/>
          <p:nvPr/>
        </p:nvPicPr>
        <p:blipFill>
          <a:blip r:embed="rId7">
            <a:alphaModFix/>
          </a:blip>
          <a:stretch>
            <a:fillRect/>
          </a:stretch>
        </p:blipFill>
        <p:spPr>
          <a:xfrm>
            <a:off x="2775526" y="6048275"/>
            <a:ext cx="6729674" cy="3781425"/>
          </a:xfrm>
          <a:prstGeom prst="rect">
            <a:avLst/>
          </a:prstGeom>
          <a:noFill/>
          <a:ln>
            <a:noFill/>
          </a:ln>
        </p:spPr>
      </p:pic>
      <p:sp>
        <p:nvSpPr>
          <p:cNvPr id="156" name="Google Shape;156;p27"/>
          <p:cNvSpPr/>
          <p:nvPr/>
        </p:nvSpPr>
        <p:spPr>
          <a:xfrm>
            <a:off x="9201025" y="7090875"/>
            <a:ext cx="1450500" cy="855600"/>
          </a:xfrm>
          <a:prstGeom prst="leftArrow">
            <a:avLst>
              <a:gd fmla="val 50000" name="adj1"/>
              <a:gd fmla="val 50000" name="adj2"/>
            </a:avLst>
          </a:prstGeom>
          <a:solidFill>
            <a:srgbClr val="1F1F1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 name="Google Shape;157;p27"/>
          <p:cNvPicPr preferRelativeResize="0"/>
          <p:nvPr/>
        </p:nvPicPr>
        <p:blipFill>
          <a:blip r:embed="rId8">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Dataset</a:t>
            </a:r>
            <a:endParaRPr/>
          </a:p>
        </p:txBody>
      </p:sp>
      <p:sp>
        <p:nvSpPr>
          <p:cNvPr id="163" name="Google Shape;163;p28"/>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1 - Download de dataset do Kaggle</a:t>
            </a:r>
            <a:endParaRPr/>
          </a:p>
          <a:p>
            <a:pPr indent="0" lvl="0" marL="0" rtl="0" algn="l">
              <a:spcBef>
                <a:spcPts val="2400"/>
              </a:spcBef>
              <a:spcAft>
                <a:spcPts val="0"/>
              </a:spcAft>
              <a:buNone/>
            </a:pPr>
            <a:r>
              <a:rPr lang="en"/>
              <a:t>2 - dê uma olhada no csv </a:t>
            </a:r>
            <a:endParaRPr/>
          </a:p>
          <a:p>
            <a:pPr indent="0" lvl="0" marL="0" rtl="0" algn="l">
              <a:spcBef>
                <a:spcPts val="2400"/>
              </a:spcBef>
              <a:spcAft>
                <a:spcPts val="0"/>
              </a:spcAft>
              <a:buNone/>
            </a:pPr>
            <a:r>
              <a:rPr lang="en"/>
              <a:t>3 - faça um schema do csv em json</a:t>
            </a:r>
            <a:endParaRPr/>
          </a:p>
          <a:p>
            <a:pPr indent="0" lvl="0" marL="0" rtl="0" algn="l">
              <a:spcBef>
                <a:spcPts val="2400"/>
              </a:spcBef>
              <a:spcAft>
                <a:spcPts val="0"/>
              </a:spcAft>
              <a:buNone/>
            </a:pPr>
            <a:r>
              <a:rPr lang="en"/>
              <a:t>3 - Faça upload do dataset no bucket recém criada </a:t>
            </a:r>
            <a:endParaRPr/>
          </a:p>
          <a:p>
            <a:pPr indent="0" lvl="0" marL="0" rtl="0" algn="l">
              <a:spcBef>
                <a:spcPts val="2400"/>
              </a:spcBef>
              <a:spcAft>
                <a:spcPts val="2400"/>
              </a:spcAft>
              <a:buNone/>
            </a:pPr>
            <a:r>
              <a:rPr lang="en"/>
              <a:t>4 - Faça upload do schema no bucket</a:t>
            </a:r>
            <a:endParaRPr/>
          </a:p>
        </p:txBody>
      </p:sp>
      <p:pic>
        <p:nvPicPr>
          <p:cNvPr id="164" name="Google Shape;164;p28"/>
          <p:cNvPicPr preferRelativeResize="0"/>
          <p:nvPr/>
        </p:nvPicPr>
        <p:blipFill>
          <a:blip r:embed="rId3">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Crie um dataset no Bigquery</a:t>
            </a:r>
            <a:endParaRPr/>
          </a:p>
        </p:txBody>
      </p:sp>
      <p:sp>
        <p:nvSpPr>
          <p:cNvPr id="170" name="Google Shape;170;p29"/>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171" name="Google Shape;171;p29"/>
          <p:cNvPicPr preferRelativeResize="0"/>
          <p:nvPr/>
        </p:nvPicPr>
        <p:blipFill>
          <a:blip r:embed="rId3">
            <a:alphaModFix/>
          </a:blip>
          <a:stretch>
            <a:fillRect/>
          </a:stretch>
        </p:blipFill>
        <p:spPr>
          <a:xfrm>
            <a:off x="623388" y="2461188"/>
            <a:ext cx="7191375" cy="3552825"/>
          </a:xfrm>
          <a:prstGeom prst="rect">
            <a:avLst/>
          </a:prstGeom>
          <a:noFill/>
          <a:ln>
            <a:noFill/>
          </a:ln>
        </p:spPr>
      </p:pic>
      <p:pic>
        <p:nvPicPr>
          <p:cNvPr id="172" name="Google Shape;172;p29"/>
          <p:cNvPicPr preferRelativeResize="0"/>
          <p:nvPr/>
        </p:nvPicPr>
        <p:blipFill>
          <a:blip r:embed="rId4">
            <a:alphaModFix/>
          </a:blip>
          <a:stretch>
            <a:fillRect/>
          </a:stretch>
        </p:blipFill>
        <p:spPr>
          <a:xfrm>
            <a:off x="10870288" y="2589475"/>
            <a:ext cx="5514975" cy="5695950"/>
          </a:xfrm>
          <a:prstGeom prst="rect">
            <a:avLst/>
          </a:prstGeom>
          <a:noFill/>
          <a:ln>
            <a:noFill/>
          </a:ln>
        </p:spPr>
      </p:pic>
      <p:sp>
        <p:nvSpPr>
          <p:cNvPr id="173" name="Google Shape;173;p29"/>
          <p:cNvSpPr/>
          <p:nvPr/>
        </p:nvSpPr>
        <p:spPr>
          <a:xfrm>
            <a:off x="8266400" y="5152350"/>
            <a:ext cx="2265000" cy="1302300"/>
          </a:xfrm>
          <a:prstGeom prst="rightArrow">
            <a:avLst>
              <a:gd fmla="val 50000" name="adj1"/>
              <a:gd fmla="val 50000" name="adj2"/>
            </a:avLst>
          </a:prstGeom>
          <a:solidFill>
            <a:srgbClr val="1F1F1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 name="Google Shape;174;p29"/>
          <p:cNvPicPr preferRelativeResize="0"/>
          <p:nvPr/>
        </p:nvPicPr>
        <p:blipFill>
          <a:blip r:embed="rId5">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Crie uma tabela dentro do dataset</a:t>
            </a:r>
            <a:endParaRPr/>
          </a:p>
        </p:txBody>
      </p:sp>
      <p:sp>
        <p:nvSpPr>
          <p:cNvPr id="180" name="Google Shape;180;p30"/>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Não precisa definir schema</a:t>
            </a:r>
            <a:endParaRPr/>
          </a:p>
        </p:txBody>
      </p:sp>
      <p:pic>
        <p:nvPicPr>
          <p:cNvPr id="181" name="Google Shape;181;p30"/>
          <p:cNvPicPr preferRelativeResize="0"/>
          <p:nvPr/>
        </p:nvPicPr>
        <p:blipFill>
          <a:blip r:embed="rId3">
            <a:alphaModFix/>
          </a:blip>
          <a:stretch>
            <a:fillRect/>
          </a:stretch>
        </p:blipFill>
        <p:spPr>
          <a:xfrm>
            <a:off x="1622450" y="3731450"/>
            <a:ext cx="11963400" cy="5067300"/>
          </a:xfrm>
          <a:prstGeom prst="rect">
            <a:avLst/>
          </a:prstGeom>
          <a:noFill/>
          <a:ln>
            <a:noFill/>
          </a:ln>
        </p:spPr>
      </p:pic>
      <p:pic>
        <p:nvPicPr>
          <p:cNvPr id="182" name="Google Shape;182;p30"/>
          <p:cNvPicPr preferRelativeResize="0"/>
          <p:nvPr/>
        </p:nvPicPr>
        <p:blipFill>
          <a:blip r:embed="rId4">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Habilitar API-Dataflow</a:t>
            </a:r>
            <a:endParaRPr/>
          </a:p>
        </p:txBody>
      </p:sp>
      <p:sp>
        <p:nvSpPr>
          <p:cNvPr id="188" name="Google Shape;188;p31"/>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API &amp; Services =&gt; library</a:t>
            </a:r>
            <a:endParaRPr/>
          </a:p>
          <a:p>
            <a:pPr indent="0" lvl="0" marL="0" rtl="0" algn="l">
              <a:spcBef>
                <a:spcPts val="2400"/>
              </a:spcBef>
              <a:spcAft>
                <a:spcPts val="2400"/>
              </a:spcAft>
              <a:buNone/>
            </a:pPr>
            <a:r>
              <a:rPr lang="en"/>
              <a:t>Search Daraflow=&gt; enable</a:t>
            </a:r>
            <a:endParaRPr/>
          </a:p>
        </p:txBody>
      </p:sp>
      <p:pic>
        <p:nvPicPr>
          <p:cNvPr id="189" name="Google Shape;189;p31"/>
          <p:cNvPicPr preferRelativeResize="0"/>
          <p:nvPr/>
        </p:nvPicPr>
        <p:blipFill>
          <a:blip r:embed="rId3">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Job de Dataflow por template</a:t>
            </a:r>
            <a:endParaRPr/>
          </a:p>
        </p:txBody>
      </p:sp>
      <p:sp>
        <p:nvSpPr>
          <p:cNvPr id="195" name="Google Shape;195;p32"/>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196" name="Google Shape;196;p32"/>
          <p:cNvPicPr preferRelativeResize="0"/>
          <p:nvPr/>
        </p:nvPicPr>
        <p:blipFill>
          <a:blip r:embed="rId3">
            <a:alphaModFix/>
          </a:blip>
          <a:stretch>
            <a:fillRect/>
          </a:stretch>
        </p:blipFill>
        <p:spPr>
          <a:xfrm>
            <a:off x="-114975" y="1946900"/>
            <a:ext cx="8991601" cy="1798150"/>
          </a:xfrm>
          <a:prstGeom prst="rect">
            <a:avLst/>
          </a:prstGeom>
          <a:noFill/>
          <a:ln>
            <a:noFill/>
          </a:ln>
        </p:spPr>
      </p:pic>
      <p:sp>
        <p:nvSpPr>
          <p:cNvPr id="197" name="Google Shape;197;p32"/>
          <p:cNvSpPr/>
          <p:nvPr/>
        </p:nvSpPr>
        <p:spPr>
          <a:xfrm>
            <a:off x="6786700" y="2642450"/>
            <a:ext cx="3478800" cy="1798200"/>
          </a:xfrm>
          <a:prstGeom prst="curvedDownArrow">
            <a:avLst>
              <a:gd fmla="val 21028" name="adj1"/>
              <a:gd fmla="val 17421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8" name="Google Shape;198;p32"/>
          <p:cNvPicPr preferRelativeResize="0"/>
          <p:nvPr/>
        </p:nvPicPr>
        <p:blipFill>
          <a:blip r:embed="rId4">
            <a:alphaModFix/>
          </a:blip>
          <a:stretch>
            <a:fillRect/>
          </a:stretch>
        </p:blipFill>
        <p:spPr>
          <a:xfrm>
            <a:off x="5286400" y="4650363"/>
            <a:ext cx="7981950" cy="3800475"/>
          </a:xfrm>
          <a:prstGeom prst="rect">
            <a:avLst/>
          </a:prstGeom>
          <a:noFill/>
          <a:ln>
            <a:noFill/>
          </a:ln>
        </p:spPr>
      </p:pic>
      <p:pic>
        <p:nvPicPr>
          <p:cNvPr id="199" name="Google Shape;199;p32"/>
          <p:cNvPicPr preferRelativeResize="0"/>
          <p:nvPr/>
        </p:nvPicPr>
        <p:blipFill>
          <a:blip r:embed="rId5">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Veja os custos do dataflow</a:t>
            </a:r>
            <a:endParaRPr/>
          </a:p>
        </p:txBody>
      </p:sp>
      <p:sp>
        <p:nvSpPr>
          <p:cNvPr id="205" name="Google Shape;205;p33"/>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206" name="Google Shape;206;p33"/>
          <p:cNvPicPr preferRelativeResize="0"/>
          <p:nvPr/>
        </p:nvPicPr>
        <p:blipFill>
          <a:blip r:embed="rId3">
            <a:alphaModFix/>
          </a:blip>
          <a:stretch>
            <a:fillRect/>
          </a:stretch>
        </p:blipFill>
        <p:spPr>
          <a:xfrm>
            <a:off x="494875" y="2123525"/>
            <a:ext cx="10184150" cy="3427500"/>
          </a:xfrm>
          <a:prstGeom prst="rect">
            <a:avLst/>
          </a:prstGeom>
          <a:noFill/>
          <a:ln>
            <a:noFill/>
          </a:ln>
        </p:spPr>
      </p:pic>
      <p:pic>
        <p:nvPicPr>
          <p:cNvPr id="207" name="Google Shape;207;p33"/>
          <p:cNvPicPr preferRelativeResize="0"/>
          <p:nvPr/>
        </p:nvPicPr>
        <p:blipFill>
          <a:blip r:embed="rId4">
            <a:alphaModFix/>
          </a:blip>
          <a:stretch>
            <a:fillRect/>
          </a:stretch>
        </p:blipFill>
        <p:spPr>
          <a:xfrm>
            <a:off x="9879900" y="2304950"/>
            <a:ext cx="7784700" cy="5233700"/>
          </a:xfrm>
          <a:prstGeom prst="rect">
            <a:avLst/>
          </a:prstGeom>
          <a:noFill/>
          <a:ln>
            <a:noFill/>
          </a:ln>
        </p:spPr>
      </p:pic>
      <p:pic>
        <p:nvPicPr>
          <p:cNvPr id="208" name="Google Shape;208;p33"/>
          <p:cNvPicPr preferRelativeResize="0"/>
          <p:nvPr/>
        </p:nvPicPr>
        <p:blipFill>
          <a:blip r:embed="rId5">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Required Parameters do dataflow</a:t>
            </a:r>
            <a:endParaRPr/>
          </a:p>
        </p:txBody>
      </p:sp>
      <p:sp>
        <p:nvSpPr>
          <p:cNvPr id="214" name="Google Shape;214;p3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sp>
        <p:nvSpPr>
          <p:cNvPr id="215" name="Google Shape;215;p34"/>
          <p:cNvSpPr txBox="1"/>
          <p:nvPr/>
        </p:nvSpPr>
        <p:spPr>
          <a:xfrm>
            <a:off x="9220050" y="3326825"/>
            <a:ext cx="4676700" cy="9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rPr>
              <a:t>Bucket do csv</a:t>
            </a:r>
            <a:endParaRPr sz="3600">
              <a:solidFill>
                <a:schemeClr val="dk2"/>
              </a:solidFill>
            </a:endParaRPr>
          </a:p>
        </p:txBody>
      </p:sp>
      <p:sp>
        <p:nvSpPr>
          <p:cNvPr id="216" name="Google Shape;216;p34"/>
          <p:cNvSpPr txBox="1"/>
          <p:nvPr/>
        </p:nvSpPr>
        <p:spPr>
          <a:xfrm>
            <a:off x="9125000" y="4353375"/>
            <a:ext cx="38400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rPr>
              <a:t>Schema em json</a:t>
            </a:r>
            <a:endParaRPr sz="3600">
              <a:solidFill>
                <a:schemeClr val="dk2"/>
              </a:solidFill>
            </a:endParaRPr>
          </a:p>
        </p:txBody>
      </p:sp>
      <p:sp>
        <p:nvSpPr>
          <p:cNvPr id="217" name="Google Shape;217;p34"/>
          <p:cNvSpPr txBox="1"/>
          <p:nvPr/>
        </p:nvSpPr>
        <p:spPr>
          <a:xfrm>
            <a:off x="9048950" y="5665100"/>
            <a:ext cx="53229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2"/>
                </a:solidFill>
              </a:rPr>
              <a:t>Tabela do Bigquery</a:t>
            </a:r>
            <a:endParaRPr sz="3600">
              <a:solidFill>
                <a:schemeClr val="dk2"/>
              </a:solidFill>
            </a:endParaRPr>
          </a:p>
        </p:txBody>
      </p:sp>
      <p:pic>
        <p:nvPicPr>
          <p:cNvPr id="218" name="Google Shape;218;p34"/>
          <p:cNvPicPr preferRelativeResize="0"/>
          <p:nvPr/>
        </p:nvPicPr>
        <p:blipFill>
          <a:blip r:embed="rId3">
            <a:alphaModFix/>
          </a:blip>
          <a:stretch>
            <a:fillRect/>
          </a:stretch>
        </p:blipFill>
        <p:spPr>
          <a:xfrm>
            <a:off x="547354" y="2274600"/>
            <a:ext cx="7129700" cy="7522300"/>
          </a:xfrm>
          <a:prstGeom prst="rect">
            <a:avLst/>
          </a:prstGeom>
          <a:noFill/>
          <a:ln>
            <a:noFill/>
          </a:ln>
        </p:spPr>
      </p:pic>
      <p:cxnSp>
        <p:nvCxnSpPr>
          <p:cNvPr id="219" name="Google Shape;219;p34"/>
          <p:cNvCxnSpPr/>
          <p:nvPr/>
        </p:nvCxnSpPr>
        <p:spPr>
          <a:xfrm>
            <a:off x="6691650" y="3098700"/>
            <a:ext cx="2528400" cy="684300"/>
          </a:xfrm>
          <a:prstGeom prst="straightConnector1">
            <a:avLst/>
          </a:prstGeom>
          <a:noFill/>
          <a:ln cap="flat" cmpd="sng" w="28575">
            <a:solidFill>
              <a:schemeClr val="dk1"/>
            </a:solidFill>
            <a:prstDash val="solid"/>
            <a:round/>
            <a:headEnd len="med" w="med" type="none"/>
            <a:tailEnd len="med" w="med" type="triangle"/>
          </a:ln>
        </p:spPr>
      </p:cxnSp>
      <p:cxnSp>
        <p:nvCxnSpPr>
          <p:cNvPr id="220" name="Google Shape;220;p34"/>
          <p:cNvCxnSpPr/>
          <p:nvPr/>
        </p:nvCxnSpPr>
        <p:spPr>
          <a:xfrm>
            <a:off x="6577600" y="4030200"/>
            <a:ext cx="2547300" cy="693900"/>
          </a:xfrm>
          <a:prstGeom prst="straightConnector1">
            <a:avLst/>
          </a:prstGeom>
          <a:noFill/>
          <a:ln cap="flat" cmpd="sng" w="28575">
            <a:solidFill>
              <a:schemeClr val="dk1"/>
            </a:solidFill>
            <a:prstDash val="solid"/>
            <a:round/>
            <a:headEnd len="med" w="med" type="none"/>
            <a:tailEnd len="med" w="med" type="triangle"/>
          </a:ln>
        </p:spPr>
      </p:cxnSp>
      <p:cxnSp>
        <p:nvCxnSpPr>
          <p:cNvPr id="221" name="Google Shape;221;p34"/>
          <p:cNvCxnSpPr/>
          <p:nvPr/>
        </p:nvCxnSpPr>
        <p:spPr>
          <a:xfrm>
            <a:off x="6406500" y="5570050"/>
            <a:ext cx="2642400" cy="465600"/>
          </a:xfrm>
          <a:prstGeom prst="straightConnector1">
            <a:avLst/>
          </a:prstGeom>
          <a:noFill/>
          <a:ln cap="flat" cmpd="sng" w="28575">
            <a:solidFill>
              <a:schemeClr val="dk1"/>
            </a:solidFill>
            <a:prstDash val="solid"/>
            <a:round/>
            <a:headEnd len="med" w="med" type="none"/>
            <a:tailEnd len="med" w="med" type="triangle"/>
          </a:ln>
        </p:spPr>
      </p:cxnSp>
      <p:pic>
        <p:nvPicPr>
          <p:cNvPr id="222" name="Google Shape;222;p34"/>
          <p:cNvPicPr preferRelativeResize="0"/>
          <p:nvPr/>
        </p:nvPicPr>
        <p:blipFill>
          <a:blip r:embed="rId4">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Service account</a:t>
            </a:r>
            <a:endParaRPr/>
          </a:p>
        </p:txBody>
      </p:sp>
      <p:sp>
        <p:nvSpPr>
          <p:cNvPr id="228" name="Google Shape;228;p35"/>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229" name="Google Shape;229;p35"/>
          <p:cNvPicPr preferRelativeResize="0"/>
          <p:nvPr/>
        </p:nvPicPr>
        <p:blipFill>
          <a:blip r:embed="rId3">
            <a:alphaModFix/>
          </a:blip>
          <a:stretch>
            <a:fillRect/>
          </a:stretch>
        </p:blipFill>
        <p:spPr>
          <a:xfrm>
            <a:off x="623388" y="2403725"/>
            <a:ext cx="6257925" cy="2476500"/>
          </a:xfrm>
          <a:prstGeom prst="rect">
            <a:avLst/>
          </a:prstGeom>
          <a:noFill/>
          <a:ln>
            <a:noFill/>
          </a:ln>
        </p:spPr>
      </p:pic>
      <p:pic>
        <p:nvPicPr>
          <p:cNvPr id="230" name="Google Shape;230;p35"/>
          <p:cNvPicPr preferRelativeResize="0"/>
          <p:nvPr/>
        </p:nvPicPr>
        <p:blipFill>
          <a:blip r:embed="rId4">
            <a:alphaModFix/>
          </a:blip>
          <a:stretch>
            <a:fillRect/>
          </a:stretch>
        </p:blipFill>
        <p:spPr>
          <a:xfrm>
            <a:off x="8716663" y="1336925"/>
            <a:ext cx="5686425" cy="3543300"/>
          </a:xfrm>
          <a:prstGeom prst="rect">
            <a:avLst/>
          </a:prstGeom>
          <a:noFill/>
          <a:ln>
            <a:noFill/>
          </a:ln>
        </p:spPr>
      </p:pic>
      <p:sp>
        <p:nvSpPr>
          <p:cNvPr id="231" name="Google Shape;231;p35"/>
          <p:cNvSpPr/>
          <p:nvPr/>
        </p:nvSpPr>
        <p:spPr>
          <a:xfrm>
            <a:off x="6724100" y="2035450"/>
            <a:ext cx="1635000" cy="931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2" name="Google Shape;232;p35"/>
          <p:cNvPicPr preferRelativeResize="0"/>
          <p:nvPr/>
        </p:nvPicPr>
        <p:blipFill>
          <a:blip r:embed="rId5">
            <a:alphaModFix/>
          </a:blip>
          <a:stretch>
            <a:fillRect/>
          </a:stretch>
        </p:blipFill>
        <p:spPr>
          <a:xfrm>
            <a:off x="780563" y="6436550"/>
            <a:ext cx="5943600" cy="2114550"/>
          </a:xfrm>
          <a:prstGeom prst="rect">
            <a:avLst/>
          </a:prstGeom>
          <a:noFill/>
          <a:ln>
            <a:noFill/>
          </a:ln>
        </p:spPr>
      </p:pic>
      <p:cxnSp>
        <p:nvCxnSpPr>
          <p:cNvPr id="233" name="Google Shape;233;p35"/>
          <p:cNvCxnSpPr>
            <a:stCxn id="234" idx="1"/>
            <a:endCxn id="232" idx="3"/>
          </p:cNvCxnSpPr>
          <p:nvPr/>
        </p:nvCxnSpPr>
        <p:spPr>
          <a:xfrm rot="10800000">
            <a:off x="6724163" y="7493825"/>
            <a:ext cx="1146300" cy="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35"/>
          <p:cNvSpPr/>
          <p:nvPr/>
        </p:nvSpPr>
        <p:spPr>
          <a:xfrm>
            <a:off x="6140350" y="6767700"/>
            <a:ext cx="1635000" cy="12357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35"/>
          <p:cNvPicPr preferRelativeResize="0"/>
          <p:nvPr/>
        </p:nvPicPr>
        <p:blipFill>
          <a:blip r:embed="rId6">
            <a:alphaModFix/>
          </a:blip>
          <a:stretch>
            <a:fillRect/>
          </a:stretch>
        </p:blipFill>
        <p:spPr>
          <a:xfrm>
            <a:off x="8459488" y="4756800"/>
            <a:ext cx="6200775" cy="5105400"/>
          </a:xfrm>
          <a:prstGeom prst="rect">
            <a:avLst/>
          </a:prstGeom>
          <a:noFill/>
          <a:ln>
            <a:noFill/>
          </a:ln>
        </p:spPr>
      </p:pic>
      <p:sp>
        <p:nvSpPr>
          <p:cNvPr id="237" name="Google Shape;237;p35"/>
          <p:cNvSpPr/>
          <p:nvPr/>
        </p:nvSpPr>
        <p:spPr>
          <a:xfrm>
            <a:off x="12689375" y="4330913"/>
            <a:ext cx="855600" cy="931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5"/>
          <p:cNvSpPr txBox="1"/>
          <p:nvPr/>
        </p:nvSpPr>
        <p:spPr>
          <a:xfrm>
            <a:off x="10896900" y="7557900"/>
            <a:ext cx="6767700" cy="1928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0000"/>
                </a:solidFill>
              </a:rPr>
              <a:t>Roles Bigquery data editor, BigQuery Job User, Dataflow worker, storage objector user</a:t>
            </a:r>
            <a:endParaRPr sz="3600">
              <a:solidFill>
                <a:srgbClr val="FF0000"/>
              </a:solidFill>
            </a:endParaRPr>
          </a:p>
        </p:txBody>
      </p:sp>
      <p:pic>
        <p:nvPicPr>
          <p:cNvPr id="239" name="Google Shape;239;p35"/>
          <p:cNvPicPr preferRelativeResize="0"/>
          <p:nvPr/>
        </p:nvPicPr>
        <p:blipFill>
          <a:blip r:embed="rId7">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Run dataflow</a:t>
            </a:r>
            <a:endParaRPr/>
          </a:p>
        </p:txBody>
      </p:sp>
      <p:sp>
        <p:nvSpPr>
          <p:cNvPr id="245" name="Google Shape;245;p36"/>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Espere uns 5 min</a:t>
            </a:r>
            <a:endParaRPr/>
          </a:p>
        </p:txBody>
      </p:sp>
      <p:pic>
        <p:nvPicPr>
          <p:cNvPr id="246" name="Google Shape;246;p36"/>
          <p:cNvPicPr preferRelativeResize="0"/>
          <p:nvPr/>
        </p:nvPicPr>
        <p:blipFill>
          <a:blip r:embed="rId3">
            <a:alphaModFix/>
          </a:blip>
          <a:stretch>
            <a:fillRect/>
          </a:stretch>
        </p:blipFill>
        <p:spPr>
          <a:xfrm>
            <a:off x="532600" y="3682075"/>
            <a:ext cx="16632975" cy="2135100"/>
          </a:xfrm>
          <a:prstGeom prst="rect">
            <a:avLst/>
          </a:prstGeom>
          <a:noFill/>
          <a:ln>
            <a:noFill/>
          </a:ln>
        </p:spPr>
      </p:pic>
      <p:pic>
        <p:nvPicPr>
          <p:cNvPr id="247" name="Google Shape;247;p36"/>
          <p:cNvPicPr preferRelativeResize="0"/>
          <p:nvPr/>
        </p:nvPicPr>
        <p:blipFill>
          <a:blip r:embed="rId4">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9"/>
          <p:cNvSpPr txBox="1"/>
          <p:nvPr>
            <p:ph type="title"/>
          </p:nvPr>
        </p:nvSpPr>
        <p:spPr>
          <a:xfrm>
            <a:off x="914350" y="920500"/>
            <a:ext cx="10917900" cy="5541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Passos</a:t>
            </a:r>
            <a:endParaRPr/>
          </a:p>
        </p:txBody>
      </p:sp>
      <p:graphicFrame>
        <p:nvGraphicFramePr>
          <p:cNvPr id="84" name="Google Shape;84;p19"/>
          <p:cNvGraphicFramePr/>
          <p:nvPr/>
        </p:nvGraphicFramePr>
        <p:xfrm>
          <a:off x="1025350" y="2171200"/>
          <a:ext cx="3000000" cy="3000000"/>
        </p:xfrm>
        <a:graphic>
          <a:graphicData uri="http://schemas.openxmlformats.org/drawingml/2006/table">
            <a:tbl>
              <a:tblPr>
                <a:noFill/>
                <a:tableStyleId>{6874C1FB-719B-433B-950B-3EE19DCCB405}</a:tableStyleId>
              </a:tblPr>
              <a:tblGrid>
                <a:gridCol w="920575"/>
                <a:gridCol w="7427775"/>
              </a:tblGrid>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1</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Carregar dados do Kaggle para cloud storage</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alpha val="0"/>
                        </a:srgbClr>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2</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Usando Dataflow template</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3</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Clr>
                          <a:srgbClr val="3C4043"/>
                        </a:buClr>
                        <a:buSzPts val="2200"/>
                        <a:buFont typeface="Arial"/>
                        <a:buNone/>
                      </a:pPr>
                      <a:r>
                        <a:rPr lang="en" sz="2000">
                          <a:solidFill>
                            <a:srgbClr val="3C4043"/>
                          </a:solidFill>
                          <a:latin typeface="Google Sans Text"/>
                          <a:ea typeface="Google Sans Text"/>
                          <a:cs typeface="Google Sans Text"/>
                          <a:sym typeface="Google Sans Text"/>
                        </a:rPr>
                        <a:t>Copiando os dados para Bigquery</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4</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marR="57150" rtl="0" algn="l">
                        <a:lnSpc>
                          <a:spcPct val="115000"/>
                        </a:lnSpc>
                        <a:spcBef>
                          <a:spcPts val="0"/>
                        </a:spcBef>
                        <a:spcAft>
                          <a:spcPts val="0"/>
                        </a:spcAft>
                        <a:buNone/>
                      </a:pPr>
                      <a:r>
                        <a:rPr lang="en" sz="2000">
                          <a:solidFill>
                            <a:srgbClr val="3C4043"/>
                          </a:solidFill>
                          <a:latin typeface="Google Sans Text"/>
                          <a:ea typeface="Google Sans Text"/>
                          <a:cs typeface="Google Sans Text"/>
                          <a:sym typeface="Google Sans Text"/>
                        </a:rPr>
                        <a:t>Criando o dataset</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Clr>
                          <a:srgbClr val="3C4043"/>
                        </a:buClr>
                        <a:buSzPts val="2200"/>
                        <a:buFont typeface="Arial"/>
                        <a:buNone/>
                      </a:pPr>
                      <a:r>
                        <a:rPr lang="en" sz="2000">
                          <a:solidFill>
                            <a:srgbClr val="3C4043"/>
                          </a:solidFill>
                          <a:latin typeface="Google Sans Text Medium"/>
                          <a:ea typeface="Google Sans Text Medium"/>
                          <a:cs typeface="Google Sans Text Medium"/>
                          <a:sym typeface="Google Sans Text Medium"/>
                        </a:rPr>
                        <a:t>5</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Criando Modelo</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None/>
                      </a:pPr>
                      <a:r>
                        <a:rPr lang="en" sz="2000">
                          <a:solidFill>
                            <a:srgbClr val="3C4043"/>
                          </a:solidFill>
                          <a:latin typeface="Google Sans Text Medium"/>
                          <a:ea typeface="Google Sans Text Medium"/>
                          <a:cs typeface="Google Sans Text Medium"/>
                          <a:sym typeface="Google Sans Text Medium"/>
                        </a:rPr>
                        <a:t>6</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Avaliando Modelo</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solidFill>
                      <a:prstDash val="solid"/>
                      <a:round/>
                      <a:headEnd len="sm" w="sm" type="none"/>
                      <a:tailEnd len="sm" w="sm" type="none"/>
                    </a:lnB>
                  </a:tcPr>
                </a:tc>
              </a:tr>
              <a:tr h="718125">
                <a:tc>
                  <a:txBody>
                    <a:bodyPr/>
                    <a:lstStyle/>
                    <a:p>
                      <a:pPr indent="0" lvl="0" marL="91440" rtl="0" algn="l">
                        <a:spcBef>
                          <a:spcPts val="0"/>
                        </a:spcBef>
                        <a:spcAft>
                          <a:spcPts val="0"/>
                        </a:spcAft>
                        <a:buNone/>
                      </a:pPr>
                      <a:r>
                        <a:rPr lang="en" sz="2000">
                          <a:solidFill>
                            <a:srgbClr val="3C4043"/>
                          </a:solidFill>
                          <a:latin typeface="Google Sans Text Medium"/>
                          <a:ea typeface="Google Sans Text Medium"/>
                          <a:cs typeface="Google Sans Text Medium"/>
                          <a:sym typeface="Google Sans Text Medium"/>
                        </a:rPr>
                        <a:t>7</a:t>
                      </a:r>
                      <a:endParaRPr sz="2000">
                        <a:solidFill>
                          <a:srgbClr val="3C4043"/>
                        </a:solidFill>
                        <a:latin typeface="Google Sans Text Medium"/>
                        <a:ea typeface="Google Sans Text Medium"/>
                        <a:cs typeface="Google Sans Text Medium"/>
                        <a:sym typeface="Google Sans Text Medium"/>
                      </a:endParaRPr>
                    </a:p>
                  </a:txBody>
                  <a:tcPr marT="182850" marB="182850" marR="182850" marL="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dot"/>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rgbClr val="3C4043"/>
                          </a:solidFill>
                          <a:latin typeface="Google Sans Text"/>
                          <a:ea typeface="Google Sans Text"/>
                          <a:cs typeface="Google Sans Text"/>
                          <a:sym typeface="Google Sans Text"/>
                        </a:rPr>
                        <a:t>Realizando predições</a:t>
                      </a:r>
                      <a:endParaRPr sz="2000">
                        <a:solidFill>
                          <a:srgbClr val="3C4043"/>
                        </a:solidFill>
                        <a:latin typeface="Google Sans Text"/>
                        <a:ea typeface="Google Sans Text"/>
                        <a:cs typeface="Google Sans Text"/>
                        <a:sym typeface="Google Sans Text"/>
                      </a:endParaRPr>
                    </a:p>
                  </a:txBody>
                  <a:tcPr marT="182850" marB="182850" marR="182850" marL="182850" anchor="ctr">
                    <a:lnL cap="flat" cmpd="sng" w="9525">
                      <a:solidFill>
                        <a:srgbClr val="9E9E9E">
                          <a:alpha val="0"/>
                        </a:srgbClr>
                      </a:solidFill>
                      <a:prstDash val="dot"/>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DADCE0"/>
                      </a:solidFill>
                      <a:prstDash val="solid"/>
                      <a:round/>
                      <a:headEnd len="sm" w="sm" type="none"/>
                      <a:tailEnd len="sm" w="sm" type="none"/>
                    </a:lnT>
                    <a:lnB cap="flat" cmpd="sng" w="19050">
                      <a:solidFill>
                        <a:srgbClr val="DADCE0">
                          <a:alpha val="0"/>
                        </a:srgbClr>
                      </a:solidFill>
                      <a:prstDash val="solid"/>
                      <a:round/>
                      <a:headEnd len="sm" w="sm" type="none"/>
                      <a:tailEnd len="sm" w="sm" type="none"/>
                    </a:lnB>
                  </a:tcPr>
                </a:tc>
              </a:tr>
            </a:tbl>
          </a:graphicData>
        </a:graphic>
      </p:graphicFrame>
      <p:pic>
        <p:nvPicPr>
          <p:cNvPr id="85" name="Google Shape;85;p19"/>
          <p:cNvPicPr preferRelativeResize="0"/>
          <p:nvPr/>
        </p:nvPicPr>
        <p:blipFill>
          <a:blip r:embed="rId3">
            <a:alphaModFix/>
          </a:blip>
          <a:stretch>
            <a:fillRect/>
          </a:stretch>
        </p:blipFill>
        <p:spPr>
          <a:xfrm>
            <a:off x="9373700" y="137025"/>
            <a:ext cx="8507599" cy="8507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Sucesso </a:t>
            </a:r>
            <a:endParaRPr/>
          </a:p>
        </p:txBody>
      </p:sp>
      <p:sp>
        <p:nvSpPr>
          <p:cNvPr id="253" name="Google Shape;253;p37"/>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254" name="Google Shape;254;p37"/>
          <p:cNvPicPr preferRelativeResize="0"/>
          <p:nvPr/>
        </p:nvPicPr>
        <p:blipFill>
          <a:blip r:embed="rId3">
            <a:alphaModFix/>
          </a:blip>
          <a:stretch>
            <a:fillRect/>
          </a:stretch>
        </p:blipFill>
        <p:spPr>
          <a:xfrm>
            <a:off x="623400" y="2190875"/>
            <a:ext cx="7955757" cy="6946874"/>
          </a:xfrm>
          <a:prstGeom prst="rect">
            <a:avLst/>
          </a:prstGeom>
          <a:noFill/>
          <a:ln>
            <a:noFill/>
          </a:ln>
        </p:spPr>
      </p:pic>
      <p:pic>
        <p:nvPicPr>
          <p:cNvPr id="255" name="Google Shape;255;p37"/>
          <p:cNvPicPr preferRelativeResize="0"/>
          <p:nvPr/>
        </p:nvPicPr>
        <p:blipFill>
          <a:blip r:embed="rId4">
            <a:alphaModFix/>
          </a:blip>
          <a:stretch>
            <a:fillRect/>
          </a:stretch>
        </p:blipFill>
        <p:spPr>
          <a:xfrm>
            <a:off x="8801950" y="1643938"/>
            <a:ext cx="9010650" cy="6162675"/>
          </a:xfrm>
          <a:prstGeom prst="rect">
            <a:avLst/>
          </a:prstGeom>
          <a:noFill/>
          <a:ln>
            <a:noFill/>
          </a:ln>
        </p:spPr>
      </p:pic>
      <p:sp>
        <p:nvSpPr>
          <p:cNvPr id="256" name="Google Shape;256;p37"/>
          <p:cNvSpPr/>
          <p:nvPr/>
        </p:nvSpPr>
        <p:spPr>
          <a:xfrm>
            <a:off x="7166925" y="3650000"/>
            <a:ext cx="1863000" cy="1501800"/>
          </a:xfrm>
          <a:prstGeom prst="rightArrow">
            <a:avLst>
              <a:gd fmla="val 50000" name="adj1"/>
              <a:gd fmla="val 50000" name="adj2"/>
            </a:avLst>
          </a:prstGeom>
          <a:solidFill>
            <a:srgbClr val="1F1F1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37"/>
          <p:cNvSpPr txBox="1"/>
          <p:nvPr/>
        </p:nvSpPr>
        <p:spPr>
          <a:xfrm>
            <a:off x="8801950" y="890050"/>
            <a:ext cx="3022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FF0000"/>
                </a:solidFill>
              </a:rPr>
              <a:t>BigQuery</a:t>
            </a:r>
            <a:endParaRPr sz="3600">
              <a:solidFill>
                <a:srgbClr val="FF0000"/>
              </a:solidFill>
            </a:endParaRPr>
          </a:p>
        </p:txBody>
      </p:sp>
      <p:pic>
        <p:nvPicPr>
          <p:cNvPr id="258" name="Google Shape;258;p37"/>
          <p:cNvPicPr preferRelativeResize="0"/>
          <p:nvPr/>
        </p:nvPicPr>
        <p:blipFill>
          <a:blip r:embed="rId5">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Recap</a:t>
            </a:r>
            <a:endParaRPr/>
          </a:p>
        </p:txBody>
      </p:sp>
      <p:sp>
        <p:nvSpPr>
          <p:cNvPr id="264" name="Google Shape;264;p38"/>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lang="en"/>
              <a:t>Dataset em csv no cloud storage transferido ao bigquery pelo dataflow</a:t>
            </a:r>
            <a:endParaRPr/>
          </a:p>
        </p:txBody>
      </p:sp>
      <p:pic>
        <p:nvPicPr>
          <p:cNvPr id="265" name="Google Shape;265;p38"/>
          <p:cNvPicPr preferRelativeResize="0"/>
          <p:nvPr/>
        </p:nvPicPr>
        <p:blipFill>
          <a:blip r:embed="rId3">
            <a:alphaModFix/>
          </a:blip>
          <a:stretch>
            <a:fillRect/>
          </a:stretch>
        </p:blipFill>
        <p:spPr>
          <a:xfrm>
            <a:off x="699469" y="4038625"/>
            <a:ext cx="10612051" cy="347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Analisando o dataset</a:t>
            </a:r>
            <a:endParaRPr/>
          </a:p>
        </p:txBody>
      </p:sp>
      <p:sp>
        <p:nvSpPr>
          <p:cNvPr id="271" name="Google Shape;271;p39"/>
          <p:cNvSpPr txBox="1"/>
          <p:nvPr>
            <p:ph idx="1" type="body"/>
          </p:nvPr>
        </p:nvSpPr>
        <p:spPr>
          <a:xfrm>
            <a:off x="623400" y="2304950"/>
            <a:ext cx="17041200" cy="74664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en"/>
              <a:t>#store =&gt; Storage number</a:t>
            </a:r>
            <a:endParaRPr/>
          </a:p>
          <a:p>
            <a:pPr indent="0" lvl="0" marL="0" rtl="0" algn="l">
              <a:spcBef>
                <a:spcPts val="2400"/>
              </a:spcBef>
              <a:spcAft>
                <a:spcPts val="0"/>
              </a:spcAft>
              <a:buNone/>
            </a:pPr>
            <a:r>
              <a:rPr lang="en"/>
              <a:t>#date sales =&gt;week start date</a:t>
            </a:r>
            <a:endParaRPr/>
          </a:p>
          <a:p>
            <a:pPr indent="0" lvl="0" marL="0" rtl="0" algn="l">
              <a:spcBef>
                <a:spcPts val="2400"/>
              </a:spcBef>
              <a:spcAft>
                <a:spcPts val="0"/>
              </a:spcAft>
              <a:buNone/>
            </a:pPr>
            <a:r>
              <a:rPr lang="en"/>
              <a:t>#weekly_sales =&gt; store week sales</a:t>
            </a:r>
            <a:endParaRPr/>
          </a:p>
          <a:p>
            <a:pPr indent="0" lvl="0" marL="0" rtl="0" algn="l">
              <a:spcBef>
                <a:spcPts val="2400"/>
              </a:spcBef>
              <a:spcAft>
                <a:spcPts val="0"/>
              </a:spcAft>
              <a:buNone/>
            </a:pPr>
            <a:r>
              <a:rPr lang="en"/>
              <a:t># holiday_flag =&gt; mark on the presence or </a:t>
            </a:r>
            <a:r>
              <a:rPr lang="en"/>
              <a:t>absence</a:t>
            </a:r>
            <a:r>
              <a:rPr lang="en"/>
              <a:t> of a holiday </a:t>
            </a:r>
            <a:endParaRPr/>
          </a:p>
          <a:p>
            <a:pPr indent="0" lvl="0" marL="0" rtl="0" algn="l">
              <a:spcBef>
                <a:spcPts val="2400"/>
              </a:spcBef>
              <a:spcAft>
                <a:spcPts val="0"/>
              </a:spcAft>
              <a:buNone/>
            </a:pPr>
            <a:r>
              <a:rPr lang="en"/>
              <a:t>#temperature =&gt; air temperature in the region</a:t>
            </a:r>
            <a:endParaRPr/>
          </a:p>
          <a:p>
            <a:pPr indent="0" lvl="0" marL="0" rtl="0" algn="l">
              <a:spcBef>
                <a:spcPts val="2400"/>
              </a:spcBef>
              <a:spcAft>
                <a:spcPts val="0"/>
              </a:spcAft>
              <a:buNone/>
            </a:pPr>
            <a:r>
              <a:rPr lang="en"/>
              <a:t>#fuel_price =&gt; fuel cost in the region</a:t>
            </a:r>
            <a:endParaRPr/>
          </a:p>
          <a:p>
            <a:pPr indent="0" lvl="0" marL="0" rtl="0" algn="l">
              <a:spcBef>
                <a:spcPts val="2400"/>
              </a:spcBef>
              <a:spcAft>
                <a:spcPts val="0"/>
              </a:spcAft>
              <a:buNone/>
            </a:pPr>
            <a:r>
              <a:rPr lang="en"/>
              <a:t>#cpi =&gt; consumer price index</a:t>
            </a:r>
            <a:endParaRPr/>
          </a:p>
          <a:p>
            <a:pPr indent="0" lvl="0" marL="0" rtl="0" algn="l">
              <a:spcBef>
                <a:spcPts val="2400"/>
              </a:spcBef>
              <a:spcAft>
                <a:spcPts val="2400"/>
              </a:spcAft>
              <a:buNone/>
            </a:pPr>
            <a:r>
              <a:rPr lang="en"/>
              <a:t>#unemployment =&gt; unemployment 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Criando o modelo via SQL</a:t>
            </a:r>
            <a:endParaRPr/>
          </a:p>
        </p:txBody>
      </p:sp>
      <p:sp>
        <p:nvSpPr>
          <p:cNvPr id="277" name="Google Shape;277;p40"/>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CREATE OR REPLACE MODEL `bigqueryml-dataservices.walmart.arima_model`</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OPTIONS(</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model_type='ARIMA',</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time_series_timestamp_col='data_series',</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time_series_data_col='Weekly_Sales',</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DATA_FREQUENCY='DAILY',</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time_series_id_col='store',</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holiday_region='US'</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AS</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SELECT</a:t>
            </a:r>
            <a:endParaRPr sz="2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900">
                <a:solidFill>
                  <a:schemeClr val="dk1"/>
                </a:solidFill>
              </a:rPr>
              <a:t>  …..</a:t>
            </a:r>
            <a:endParaRPr sz="2900">
              <a:solidFill>
                <a:schemeClr val="dk1"/>
              </a:solidFill>
            </a:endParaRPr>
          </a:p>
          <a:p>
            <a:pPr indent="0" lvl="0" marL="0" rtl="0" algn="l">
              <a:spcBef>
                <a:spcPts val="0"/>
              </a:spcBef>
              <a:spcAft>
                <a:spcPts val="2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Verificar a evaluation</a:t>
            </a:r>
            <a:endParaRPr/>
          </a:p>
        </p:txBody>
      </p:sp>
      <p:sp>
        <p:nvSpPr>
          <p:cNvPr id="283" name="Google Shape;283;p41"/>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284" name="Google Shape;284;p41"/>
          <p:cNvPicPr preferRelativeResize="0"/>
          <p:nvPr/>
        </p:nvPicPr>
        <p:blipFill>
          <a:blip r:embed="rId3">
            <a:alphaModFix/>
          </a:blip>
          <a:stretch>
            <a:fillRect/>
          </a:stretch>
        </p:blipFill>
        <p:spPr>
          <a:xfrm>
            <a:off x="691563" y="2333700"/>
            <a:ext cx="16904875" cy="561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Previsão usando o comeando SQL </a:t>
            </a:r>
            <a:endParaRPr/>
          </a:p>
        </p:txBody>
      </p:sp>
      <p:sp>
        <p:nvSpPr>
          <p:cNvPr id="290" name="Google Shape;290;p42"/>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rPr b="1" lang="en"/>
              <a:t>ML.FORECAST(MODEL ‘dataset.nomemodelo)</a:t>
            </a:r>
            <a:endParaRPr b="1"/>
          </a:p>
        </p:txBody>
      </p:sp>
      <p:pic>
        <p:nvPicPr>
          <p:cNvPr id="291" name="Google Shape;291;p42"/>
          <p:cNvPicPr preferRelativeResize="0"/>
          <p:nvPr/>
        </p:nvPicPr>
        <p:blipFill>
          <a:blip r:embed="rId3">
            <a:alphaModFix/>
          </a:blip>
          <a:stretch>
            <a:fillRect/>
          </a:stretch>
        </p:blipFill>
        <p:spPr>
          <a:xfrm>
            <a:off x="623400" y="3642075"/>
            <a:ext cx="15682449" cy="582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Explorando com BI (Looker studio)</a:t>
            </a:r>
            <a:endParaRPr/>
          </a:p>
        </p:txBody>
      </p:sp>
      <p:sp>
        <p:nvSpPr>
          <p:cNvPr id="297" name="Google Shape;297;p43"/>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298" name="Google Shape;298;p43"/>
          <p:cNvPicPr preferRelativeResize="0"/>
          <p:nvPr/>
        </p:nvPicPr>
        <p:blipFill>
          <a:blip r:embed="rId3">
            <a:alphaModFix/>
          </a:blip>
          <a:stretch>
            <a:fillRect/>
          </a:stretch>
        </p:blipFill>
        <p:spPr>
          <a:xfrm>
            <a:off x="2000250" y="3648075"/>
            <a:ext cx="14287500" cy="299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Gráfico time series</a:t>
            </a:r>
            <a:endParaRPr/>
          </a:p>
        </p:txBody>
      </p:sp>
      <p:sp>
        <p:nvSpPr>
          <p:cNvPr id="304" name="Google Shape;304;p4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305" name="Google Shape;305;p44"/>
          <p:cNvPicPr preferRelativeResize="0"/>
          <p:nvPr/>
        </p:nvPicPr>
        <p:blipFill>
          <a:blip r:embed="rId3">
            <a:alphaModFix/>
          </a:blip>
          <a:stretch>
            <a:fillRect/>
          </a:stretch>
        </p:blipFill>
        <p:spPr>
          <a:xfrm>
            <a:off x="1414710" y="1930323"/>
            <a:ext cx="9748374" cy="7582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Explorando usando Notebook</a:t>
            </a:r>
            <a:endParaRPr/>
          </a:p>
        </p:txBody>
      </p:sp>
      <p:sp>
        <p:nvSpPr>
          <p:cNvPr id="311" name="Google Shape;311;p45"/>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312" name="Google Shape;312;p45"/>
          <p:cNvPicPr preferRelativeResize="0"/>
          <p:nvPr/>
        </p:nvPicPr>
        <p:blipFill>
          <a:blip r:embed="rId3">
            <a:alphaModFix/>
          </a:blip>
          <a:stretch>
            <a:fillRect/>
          </a:stretch>
        </p:blipFill>
        <p:spPr>
          <a:xfrm>
            <a:off x="1047276" y="2304950"/>
            <a:ext cx="15344100" cy="740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Notebook com pandas</a:t>
            </a:r>
            <a:endParaRPr/>
          </a:p>
        </p:txBody>
      </p:sp>
      <p:sp>
        <p:nvSpPr>
          <p:cNvPr id="318" name="Google Shape;318;p46"/>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319" name="Google Shape;319;p46"/>
          <p:cNvPicPr preferRelativeResize="0"/>
          <p:nvPr/>
        </p:nvPicPr>
        <p:blipFill>
          <a:blip r:embed="rId3">
            <a:alphaModFix/>
          </a:blip>
          <a:stretch>
            <a:fillRect/>
          </a:stretch>
        </p:blipFill>
        <p:spPr>
          <a:xfrm>
            <a:off x="424927" y="2430450"/>
            <a:ext cx="16022976" cy="763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nvSpPr>
        <p:spPr>
          <a:xfrm>
            <a:off x="842600" y="1230900"/>
            <a:ext cx="8153700" cy="4138800"/>
          </a:xfrm>
          <a:prstGeom prst="rect">
            <a:avLst/>
          </a:prstGeom>
          <a:noFill/>
          <a:ln>
            <a:noFill/>
          </a:ln>
        </p:spPr>
        <p:txBody>
          <a:bodyPr anchorCtr="0" anchor="ctr" bIns="0" lIns="0" spcFirstLastPara="1" rIns="182850" wrap="square" tIns="0">
            <a:noAutofit/>
          </a:bodyPr>
          <a:lstStyle/>
          <a:p>
            <a:pPr indent="0" lvl="0" marL="0" rtl="0" algn="l">
              <a:lnSpc>
                <a:spcPct val="12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BigQuery</a:t>
            </a:r>
            <a:endParaRPr sz="4800">
              <a:solidFill>
                <a:srgbClr val="202124"/>
              </a:solidFill>
              <a:latin typeface="Google Sans Medium"/>
              <a:ea typeface="Google Sans Medium"/>
              <a:cs typeface="Google Sans Medium"/>
              <a:sym typeface="Google Sans Medium"/>
            </a:endParaRPr>
          </a:p>
        </p:txBody>
      </p:sp>
      <p:sp>
        <p:nvSpPr>
          <p:cNvPr id="91" name="Google Shape;91;p20"/>
          <p:cNvSpPr/>
          <p:nvPr/>
        </p:nvSpPr>
        <p:spPr>
          <a:xfrm rot="5400000">
            <a:off x="1400850" y="2521965"/>
            <a:ext cx="5541600" cy="8343300"/>
          </a:xfrm>
          <a:prstGeom prst="round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txBox="1"/>
          <p:nvPr/>
        </p:nvSpPr>
        <p:spPr>
          <a:xfrm>
            <a:off x="530000" y="4349750"/>
            <a:ext cx="6193500" cy="4778100"/>
          </a:xfrm>
          <a:prstGeom prst="rect">
            <a:avLst/>
          </a:prstGeom>
          <a:noFill/>
          <a:ln>
            <a:noFill/>
          </a:ln>
        </p:spPr>
        <p:txBody>
          <a:bodyPr anchorCtr="0" anchor="ctr" bIns="91425" lIns="0" spcFirstLastPara="1" rIns="91425" wrap="square" tIns="0">
            <a:noAutofit/>
          </a:bodyPr>
          <a:lstStyle/>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Escalabilidade</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Serveless</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Alto desempenho</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Análise de petabytes em segundo</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Armazenamento Colunar</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Machine learning integrado</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Alta disponibilidade</a:t>
            </a:r>
            <a:endParaRPr sz="2700">
              <a:solidFill>
                <a:srgbClr val="FFFFFF"/>
              </a:solidFill>
              <a:latin typeface="Google Sans Text"/>
              <a:ea typeface="Google Sans Text"/>
              <a:cs typeface="Google Sans Text"/>
              <a:sym typeface="Google Sans Text"/>
            </a:endParaRPr>
          </a:p>
          <a:p>
            <a:pPr indent="-400050" lvl="0" marL="457200" rtl="0" algn="l">
              <a:lnSpc>
                <a:spcPct val="115000"/>
              </a:lnSpc>
              <a:spcBef>
                <a:spcPts val="0"/>
              </a:spcBef>
              <a:spcAft>
                <a:spcPts val="0"/>
              </a:spcAft>
              <a:buClr>
                <a:srgbClr val="FFFFFF"/>
              </a:buClr>
              <a:buSzPts val="2700"/>
              <a:buFont typeface="Google Sans Text"/>
              <a:buAutoNum type="arabicPeriod"/>
            </a:pPr>
            <a:r>
              <a:rPr lang="en" sz="2700">
                <a:solidFill>
                  <a:srgbClr val="FFFFFF"/>
                </a:solidFill>
                <a:latin typeface="Google Sans Text"/>
                <a:ea typeface="Google Sans Text"/>
                <a:cs typeface="Google Sans Text"/>
                <a:sym typeface="Google Sans Text"/>
              </a:rPr>
              <a:t>Segurança</a:t>
            </a:r>
            <a:endParaRPr sz="2700">
              <a:solidFill>
                <a:srgbClr val="FFFFFF"/>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2400">
              <a:solidFill>
                <a:srgbClr val="FFFFFF"/>
              </a:solidFill>
              <a:latin typeface="Google Sans Text"/>
              <a:ea typeface="Google Sans Text"/>
              <a:cs typeface="Google Sans Text"/>
              <a:sym typeface="Google Sans Text"/>
            </a:endParaRPr>
          </a:p>
        </p:txBody>
      </p:sp>
      <p:pic>
        <p:nvPicPr>
          <p:cNvPr id="93" name="Google Shape;93;p20"/>
          <p:cNvPicPr preferRelativeResize="0"/>
          <p:nvPr/>
        </p:nvPicPr>
        <p:blipFill>
          <a:blip r:embed="rId3">
            <a:alphaModFix/>
          </a:blip>
          <a:stretch>
            <a:fillRect/>
          </a:stretch>
        </p:blipFill>
        <p:spPr>
          <a:xfrm>
            <a:off x="373000" y="1959863"/>
            <a:ext cx="3859188" cy="1920863"/>
          </a:xfrm>
          <a:prstGeom prst="rect">
            <a:avLst/>
          </a:prstGeom>
          <a:noFill/>
          <a:ln>
            <a:noFill/>
          </a:ln>
        </p:spPr>
      </p:pic>
      <p:pic>
        <p:nvPicPr>
          <p:cNvPr id="94" name="Google Shape;94;p20"/>
          <p:cNvPicPr preferRelativeResize="0"/>
          <p:nvPr/>
        </p:nvPicPr>
        <p:blipFill>
          <a:blip r:embed="rId4">
            <a:alphaModFix/>
          </a:blip>
          <a:stretch>
            <a:fillRect/>
          </a:stretch>
        </p:blipFill>
        <p:spPr>
          <a:xfrm>
            <a:off x="8781300" y="140950"/>
            <a:ext cx="8986900" cy="8986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Outros tipos de ingestão</a:t>
            </a:r>
            <a:endParaRPr/>
          </a:p>
        </p:txBody>
      </p:sp>
      <p:pic>
        <p:nvPicPr>
          <p:cNvPr id="325" name="Google Shape;325;p47"/>
          <p:cNvPicPr preferRelativeResize="0"/>
          <p:nvPr/>
        </p:nvPicPr>
        <p:blipFill>
          <a:blip r:embed="rId3">
            <a:alphaModFix/>
          </a:blip>
          <a:stretch>
            <a:fillRect/>
          </a:stretch>
        </p:blipFill>
        <p:spPr>
          <a:xfrm>
            <a:off x="757975" y="2248400"/>
            <a:ext cx="14320550" cy="736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visual</a:t>
            </a:r>
            <a:endParaRPr/>
          </a:p>
        </p:txBody>
      </p:sp>
      <p:sp>
        <p:nvSpPr>
          <p:cNvPr id="331" name="Google Shape;331;p48"/>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332" name="Google Shape;332;p48"/>
          <p:cNvPicPr preferRelativeResize="0"/>
          <p:nvPr/>
        </p:nvPicPr>
        <p:blipFill>
          <a:blip r:embed="rId3">
            <a:alphaModFix/>
          </a:blip>
          <a:stretch>
            <a:fillRect/>
          </a:stretch>
        </p:blipFill>
        <p:spPr>
          <a:xfrm>
            <a:off x="2110650" y="3418075"/>
            <a:ext cx="11050250" cy="4647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Info sobre BigQuery</a:t>
            </a:r>
            <a:endParaRPr/>
          </a:p>
        </p:txBody>
      </p:sp>
      <p:sp>
        <p:nvSpPr>
          <p:cNvPr id="338" name="Google Shape;338;p49"/>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ctr">
              <a:lnSpc>
                <a:spcPct val="150000"/>
              </a:lnSpc>
              <a:spcBef>
                <a:spcPts val="0"/>
              </a:spcBef>
              <a:spcAft>
                <a:spcPts val="0"/>
              </a:spcAft>
              <a:buNone/>
            </a:pPr>
            <a:r>
              <a:t/>
            </a:r>
            <a:endParaRPr sz="6300">
              <a:solidFill>
                <a:srgbClr val="202124"/>
              </a:solidFill>
              <a:highlight>
                <a:srgbClr val="F8F9FA"/>
              </a:highlight>
              <a:latin typeface="Roboto"/>
              <a:ea typeface="Roboto"/>
              <a:cs typeface="Roboto"/>
              <a:sym typeface="Roboto"/>
            </a:endParaRPr>
          </a:p>
          <a:p>
            <a:pPr indent="0" lvl="0" marL="0" rtl="0" algn="ctr">
              <a:lnSpc>
                <a:spcPct val="150000"/>
              </a:lnSpc>
              <a:spcBef>
                <a:spcPts val="2400"/>
              </a:spcBef>
              <a:spcAft>
                <a:spcPts val="2400"/>
              </a:spcAft>
              <a:buNone/>
            </a:pPr>
            <a:r>
              <a:rPr lang="en" sz="6300">
                <a:solidFill>
                  <a:srgbClr val="202124"/>
                </a:solidFill>
                <a:highlight>
                  <a:srgbClr val="F8F9FA"/>
                </a:highlight>
                <a:latin typeface="Roboto"/>
                <a:ea typeface="Roboto"/>
                <a:cs typeface="Roboto"/>
                <a:sym typeface="Roboto"/>
              </a:rPr>
              <a:t>cloud.google.com/bigquery-ml</a:t>
            </a:r>
            <a:endParaRPr sz="8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1"/>
          <p:cNvPicPr preferRelativeResize="0"/>
          <p:nvPr/>
        </p:nvPicPr>
        <p:blipFill>
          <a:blip r:embed="rId3">
            <a:alphaModFix/>
          </a:blip>
          <a:stretch>
            <a:fillRect/>
          </a:stretch>
        </p:blipFill>
        <p:spPr>
          <a:xfrm>
            <a:off x="8063350" y="1396100"/>
            <a:ext cx="4171950" cy="1676400"/>
          </a:xfrm>
          <a:prstGeom prst="rect">
            <a:avLst/>
          </a:prstGeom>
          <a:noFill/>
          <a:ln>
            <a:noFill/>
          </a:ln>
        </p:spPr>
      </p:pic>
      <p:sp>
        <p:nvSpPr>
          <p:cNvPr id="100" name="Google Shape;100;p21"/>
          <p:cNvSpPr/>
          <p:nvPr/>
        </p:nvSpPr>
        <p:spPr>
          <a:xfrm rot="5400000">
            <a:off x="10893150" y="868398"/>
            <a:ext cx="4421700" cy="9311100"/>
          </a:xfrm>
          <a:prstGeom prst="round2SameRect">
            <a:avLst>
              <a:gd fmla="val 16667" name="adj1"/>
              <a:gd fmla="val 0" name="adj2"/>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nvSpPr>
        <p:spPr>
          <a:xfrm>
            <a:off x="9149650" y="3811650"/>
            <a:ext cx="7713000" cy="3412800"/>
          </a:xfrm>
          <a:prstGeom prst="rect">
            <a:avLst/>
          </a:prstGeom>
          <a:noFill/>
          <a:ln>
            <a:noFill/>
          </a:ln>
        </p:spPr>
        <p:txBody>
          <a:bodyPr anchorCtr="0" anchor="ctr" bIns="91425" lIns="0" spcFirstLastPara="1" rIns="91425" wrap="square" tIns="0">
            <a:noAutofit/>
          </a:bodyPr>
          <a:lstStyle/>
          <a:p>
            <a:pPr indent="-387350" lvl="0" marL="457200" rtl="0" algn="l">
              <a:lnSpc>
                <a:spcPct val="115000"/>
              </a:lnSpc>
              <a:spcBef>
                <a:spcPts val="0"/>
              </a:spcBef>
              <a:spcAft>
                <a:spcPts val="0"/>
              </a:spcAft>
              <a:buClr>
                <a:schemeClr val="dk1"/>
              </a:buClr>
              <a:buSzPts val="2500"/>
              <a:buFont typeface="Google Sans Text"/>
              <a:buAutoNum type="arabicPeriod"/>
            </a:pPr>
            <a:r>
              <a:rPr lang="en" sz="2500">
                <a:solidFill>
                  <a:schemeClr val="dk1"/>
                </a:solidFill>
                <a:latin typeface="Google Sans Text"/>
                <a:ea typeface="Google Sans Text"/>
                <a:cs typeface="Google Sans Text"/>
                <a:sym typeface="Google Sans Text"/>
              </a:rPr>
              <a:t>Processamento em batch ou streaming</a:t>
            </a:r>
            <a:endParaRPr sz="2500">
              <a:solidFill>
                <a:schemeClr val="dk1"/>
              </a:solidFill>
              <a:latin typeface="Google Sans Text"/>
              <a:ea typeface="Google Sans Text"/>
              <a:cs typeface="Google Sans Text"/>
              <a:sym typeface="Google Sans Text"/>
            </a:endParaRPr>
          </a:p>
          <a:p>
            <a:pPr indent="-387350" lvl="0" marL="457200" rtl="0" algn="l">
              <a:lnSpc>
                <a:spcPct val="115000"/>
              </a:lnSpc>
              <a:spcBef>
                <a:spcPts val="0"/>
              </a:spcBef>
              <a:spcAft>
                <a:spcPts val="0"/>
              </a:spcAft>
              <a:buClr>
                <a:schemeClr val="dk1"/>
              </a:buClr>
              <a:buSzPts val="2500"/>
              <a:buFont typeface="Google Sans Text"/>
              <a:buAutoNum type="arabicPeriod"/>
            </a:pPr>
            <a:r>
              <a:rPr lang="en" sz="2500">
                <a:solidFill>
                  <a:schemeClr val="dk1"/>
                </a:solidFill>
                <a:latin typeface="Google Sans Text"/>
                <a:ea typeface="Google Sans Text"/>
                <a:cs typeface="Google Sans Text"/>
                <a:sym typeface="Google Sans Text"/>
              </a:rPr>
              <a:t>Serveless</a:t>
            </a:r>
            <a:endParaRPr sz="2500">
              <a:solidFill>
                <a:schemeClr val="dk1"/>
              </a:solidFill>
              <a:latin typeface="Google Sans Text"/>
              <a:ea typeface="Google Sans Text"/>
              <a:cs typeface="Google Sans Text"/>
              <a:sym typeface="Google Sans Text"/>
            </a:endParaRPr>
          </a:p>
          <a:p>
            <a:pPr indent="-387350" lvl="0" marL="457200" rtl="0" algn="l">
              <a:lnSpc>
                <a:spcPct val="115000"/>
              </a:lnSpc>
              <a:spcBef>
                <a:spcPts val="0"/>
              </a:spcBef>
              <a:spcAft>
                <a:spcPts val="0"/>
              </a:spcAft>
              <a:buClr>
                <a:schemeClr val="dk1"/>
              </a:buClr>
              <a:buSzPts val="2500"/>
              <a:buFont typeface="Google Sans Text"/>
              <a:buAutoNum type="arabicPeriod"/>
            </a:pPr>
            <a:r>
              <a:rPr lang="en" sz="2500">
                <a:solidFill>
                  <a:schemeClr val="dk1"/>
                </a:solidFill>
                <a:latin typeface="Google Sans Text"/>
                <a:ea typeface="Google Sans Text"/>
                <a:cs typeface="Google Sans Text"/>
                <a:sym typeface="Google Sans Text"/>
              </a:rPr>
              <a:t>Diversas integrações</a:t>
            </a:r>
            <a:endParaRPr sz="2500">
              <a:solidFill>
                <a:schemeClr val="dk1"/>
              </a:solidFill>
              <a:latin typeface="Google Sans Text"/>
              <a:ea typeface="Google Sans Text"/>
              <a:cs typeface="Google Sans Text"/>
              <a:sym typeface="Google Sans Text"/>
            </a:endParaRPr>
          </a:p>
          <a:p>
            <a:pPr indent="-387350" lvl="0" marL="457200" rtl="0" algn="l">
              <a:lnSpc>
                <a:spcPct val="115000"/>
              </a:lnSpc>
              <a:spcBef>
                <a:spcPts val="0"/>
              </a:spcBef>
              <a:spcAft>
                <a:spcPts val="0"/>
              </a:spcAft>
              <a:buClr>
                <a:schemeClr val="dk1"/>
              </a:buClr>
              <a:buSzPts val="2500"/>
              <a:buFont typeface="Google Sans Text"/>
              <a:buAutoNum type="arabicPeriod"/>
            </a:pPr>
            <a:r>
              <a:rPr lang="en" sz="2500">
                <a:solidFill>
                  <a:schemeClr val="dk1"/>
                </a:solidFill>
                <a:latin typeface="Google Sans Text"/>
                <a:ea typeface="Google Sans Text"/>
                <a:cs typeface="Google Sans Text"/>
                <a:sym typeface="Google Sans Text"/>
              </a:rPr>
              <a:t>Pode ser codado em python ou java</a:t>
            </a:r>
            <a:endParaRPr sz="2500">
              <a:solidFill>
                <a:schemeClr val="dk1"/>
              </a:solidFill>
              <a:latin typeface="Google Sans Text"/>
              <a:ea typeface="Google Sans Text"/>
              <a:cs typeface="Google Sans Text"/>
              <a:sym typeface="Google Sans Text"/>
            </a:endParaRPr>
          </a:p>
        </p:txBody>
      </p:sp>
      <p:pic>
        <p:nvPicPr>
          <p:cNvPr id="102" name="Google Shape;102;p21"/>
          <p:cNvPicPr preferRelativeResize="0"/>
          <p:nvPr/>
        </p:nvPicPr>
        <p:blipFill>
          <a:blip r:embed="rId4">
            <a:alphaModFix/>
          </a:blip>
          <a:stretch>
            <a:fillRect/>
          </a:stretch>
        </p:blipFill>
        <p:spPr>
          <a:xfrm>
            <a:off x="304800" y="1638775"/>
            <a:ext cx="7758551" cy="7758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914400" y="4412400"/>
            <a:ext cx="8153700" cy="4063500"/>
          </a:xfrm>
          <a:prstGeom prst="rect">
            <a:avLst/>
          </a:prstGeom>
        </p:spPr>
        <p:txBody>
          <a:bodyPr anchorCtr="0" anchor="ctr" bIns="182850" lIns="182850" spcFirstLastPara="1" rIns="182850" wrap="square" tIns="182850">
            <a:normAutofit fontScale="90000"/>
          </a:bodyPr>
          <a:lstStyle/>
          <a:p>
            <a:pPr indent="-480060" lvl="0" marL="457200" rtl="0" algn="l">
              <a:spcBef>
                <a:spcPts val="0"/>
              </a:spcBef>
              <a:spcAft>
                <a:spcPts val="0"/>
              </a:spcAft>
              <a:buSzPct val="100000"/>
              <a:buAutoNum type="arabicPeriod"/>
            </a:pPr>
            <a:r>
              <a:rPr lang="en" sz="4400"/>
              <a:t>Facilita acesso ao ML</a:t>
            </a:r>
            <a:endParaRPr sz="4400"/>
          </a:p>
          <a:p>
            <a:pPr indent="-480060" lvl="0" marL="457200" rtl="0" algn="l">
              <a:spcBef>
                <a:spcPts val="0"/>
              </a:spcBef>
              <a:spcAft>
                <a:spcPts val="0"/>
              </a:spcAft>
              <a:buSzPct val="100000"/>
              <a:buAutoNum type="arabicPeriod"/>
            </a:pPr>
            <a:r>
              <a:rPr lang="en" sz="4400"/>
              <a:t>Usa linguagem SQL</a:t>
            </a:r>
            <a:endParaRPr sz="4400"/>
          </a:p>
          <a:p>
            <a:pPr indent="-480060" lvl="0" marL="457200" rtl="0" algn="l">
              <a:spcBef>
                <a:spcPts val="0"/>
              </a:spcBef>
              <a:spcAft>
                <a:spcPts val="0"/>
              </a:spcAft>
              <a:buSzPct val="100000"/>
              <a:buAutoNum type="arabicPeriod"/>
            </a:pPr>
            <a:r>
              <a:rPr lang="en" sz="4400"/>
              <a:t>Aumenta velocidade inovação</a:t>
            </a:r>
            <a:endParaRPr sz="4400"/>
          </a:p>
          <a:p>
            <a:pPr indent="-480060" lvl="0" marL="457200" rtl="0" algn="l">
              <a:spcBef>
                <a:spcPts val="0"/>
              </a:spcBef>
              <a:spcAft>
                <a:spcPts val="0"/>
              </a:spcAft>
              <a:buSzPct val="100000"/>
              <a:buAutoNum type="arabicPeriod"/>
            </a:pPr>
            <a:r>
              <a:rPr lang="en" sz="4400"/>
              <a:t>Integra outras ferramentas do GCP</a:t>
            </a:r>
            <a:endParaRPr sz="4400"/>
          </a:p>
        </p:txBody>
      </p:sp>
      <p:pic>
        <p:nvPicPr>
          <p:cNvPr id="108" name="Google Shape;108;p22"/>
          <p:cNvPicPr preferRelativeResize="0"/>
          <p:nvPr/>
        </p:nvPicPr>
        <p:blipFill>
          <a:blip r:embed="rId3">
            <a:alphaModFix/>
          </a:blip>
          <a:stretch>
            <a:fillRect/>
          </a:stretch>
        </p:blipFill>
        <p:spPr>
          <a:xfrm>
            <a:off x="1050675" y="1611425"/>
            <a:ext cx="3190083" cy="2922150"/>
          </a:xfrm>
          <a:prstGeom prst="rect">
            <a:avLst/>
          </a:prstGeom>
          <a:noFill/>
          <a:ln>
            <a:noFill/>
          </a:ln>
        </p:spPr>
      </p:pic>
      <p:pic>
        <p:nvPicPr>
          <p:cNvPr id="109" name="Google Shape;109;p22"/>
          <p:cNvPicPr preferRelativeResize="0"/>
          <p:nvPr/>
        </p:nvPicPr>
        <p:blipFill>
          <a:blip r:embed="rId4">
            <a:alphaModFix/>
          </a:blip>
          <a:stretch>
            <a:fillRect/>
          </a:stretch>
        </p:blipFill>
        <p:spPr>
          <a:xfrm>
            <a:off x="9220500" y="152400"/>
            <a:ext cx="8915100" cy="891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699469" y="4038625"/>
            <a:ext cx="10612051" cy="3473975"/>
          </a:xfrm>
          <a:prstGeom prst="rect">
            <a:avLst/>
          </a:prstGeom>
          <a:noFill/>
          <a:ln>
            <a:noFill/>
          </a:ln>
        </p:spPr>
      </p:pic>
      <p:sp>
        <p:nvSpPr>
          <p:cNvPr id="115" name="Google Shape;115;p23"/>
          <p:cNvSpPr txBox="1"/>
          <p:nvPr/>
        </p:nvSpPr>
        <p:spPr>
          <a:xfrm>
            <a:off x="2295675" y="1407925"/>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Hands-on</a:t>
            </a:r>
            <a:endParaRPr sz="4000">
              <a:solidFill>
                <a:srgbClr val="202124"/>
              </a:solidFill>
              <a:latin typeface="Google Sans Medium"/>
              <a:ea typeface="Google Sans Medium"/>
              <a:cs typeface="Google Sans Medium"/>
              <a:sym typeface="Google Sans Medium"/>
            </a:endParaRPr>
          </a:p>
        </p:txBody>
      </p:sp>
      <p:pic>
        <p:nvPicPr>
          <p:cNvPr id="116" name="Google Shape;116;p23"/>
          <p:cNvPicPr preferRelativeResize="0"/>
          <p:nvPr/>
        </p:nvPicPr>
        <p:blipFill>
          <a:blip r:embed="rId4">
            <a:alphaModFix/>
          </a:blip>
          <a:stretch>
            <a:fillRect/>
          </a:stretch>
        </p:blipFill>
        <p:spPr>
          <a:xfrm>
            <a:off x="10259700" y="1746449"/>
            <a:ext cx="7477199" cy="7477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nvSpPr>
        <p:spPr>
          <a:xfrm>
            <a:off x="2403650" y="914400"/>
            <a:ext cx="10201200" cy="1421700"/>
          </a:xfrm>
          <a:prstGeom prst="rect">
            <a:avLst/>
          </a:prstGeom>
          <a:noFill/>
          <a:ln>
            <a:noFill/>
          </a:ln>
        </p:spPr>
        <p:txBody>
          <a:bodyPr anchorCtr="0" anchor="ctr" bIns="0" lIns="0" spcFirstLastPara="1" rIns="182850" wrap="square" tIns="0">
            <a:noAutofit/>
          </a:bodyPr>
          <a:lstStyle/>
          <a:p>
            <a:pPr indent="0" lvl="0" marL="0" rtl="0" algn="l">
              <a:lnSpc>
                <a:spcPct val="90000"/>
              </a:lnSpc>
              <a:spcBef>
                <a:spcPts val="0"/>
              </a:spcBef>
              <a:spcAft>
                <a:spcPts val="0"/>
              </a:spcAft>
              <a:buNone/>
            </a:pPr>
            <a:r>
              <a:rPr lang="en" sz="4800">
                <a:solidFill>
                  <a:srgbClr val="202124"/>
                </a:solidFill>
                <a:latin typeface="Google Sans Medium"/>
                <a:ea typeface="Google Sans Medium"/>
                <a:cs typeface="Google Sans Medium"/>
                <a:sym typeface="Google Sans Medium"/>
              </a:rPr>
              <a:t>Vai precisar</a:t>
            </a:r>
            <a:endParaRPr sz="4000">
              <a:solidFill>
                <a:srgbClr val="202124"/>
              </a:solidFill>
              <a:latin typeface="Google Sans Medium"/>
              <a:ea typeface="Google Sans Medium"/>
              <a:cs typeface="Google Sans Medium"/>
              <a:sym typeface="Google Sans Medium"/>
            </a:endParaRPr>
          </a:p>
        </p:txBody>
      </p:sp>
      <p:sp>
        <p:nvSpPr>
          <p:cNvPr id="122" name="Google Shape;122;p24"/>
          <p:cNvSpPr/>
          <p:nvPr/>
        </p:nvSpPr>
        <p:spPr>
          <a:xfrm>
            <a:off x="2164200" y="920500"/>
            <a:ext cx="61500" cy="14217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4"/>
          <p:cNvSpPr txBox="1"/>
          <p:nvPr/>
        </p:nvSpPr>
        <p:spPr>
          <a:xfrm>
            <a:off x="1775725" y="3642700"/>
            <a:ext cx="9491100" cy="5737800"/>
          </a:xfrm>
          <a:prstGeom prst="rect">
            <a:avLst/>
          </a:prstGeom>
          <a:noFill/>
          <a:ln>
            <a:noFill/>
          </a:ln>
        </p:spPr>
        <p:txBody>
          <a:bodyPr anchorCtr="0" anchor="t" bIns="0" lIns="0" spcFirstLastPara="1" rIns="0" wrap="square" tIns="0">
            <a:noAutofit/>
          </a:bodyPr>
          <a:lstStyle/>
          <a:p>
            <a:pPr indent="0" lvl="0" marL="457200" rtl="0" algn="l">
              <a:lnSpc>
                <a:spcPct val="100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rPr lang="en" sz="2400">
                <a:solidFill>
                  <a:srgbClr val="3C4043"/>
                </a:solidFill>
                <a:latin typeface="Google Sans Text"/>
                <a:ea typeface="Google Sans Text"/>
                <a:cs typeface="Google Sans Text"/>
                <a:sym typeface="Google Sans Text"/>
              </a:rPr>
              <a:t>Dataset Kaggle </a:t>
            </a:r>
            <a:r>
              <a:rPr lang="en" sz="2400" u="sng">
                <a:solidFill>
                  <a:schemeClr val="hlink"/>
                </a:solidFill>
                <a:latin typeface="Google Sans Text"/>
                <a:ea typeface="Google Sans Text"/>
                <a:cs typeface="Google Sans Text"/>
                <a:sym typeface="Google Sans Text"/>
                <a:hlinkClick r:id="rId3"/>
              </a:rPr>
              <a:t>www.kaggle.com</a:t>
            </a:r>
            <a:endParaRPr sz="24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rPr lang="en" sz="2400" u="sng">
                <a:solidFill>
                  <a:schemeClr val="hlink"/>
                </a:solidFill>
                <a:hlinkClick r:id="rId4"/>
              </a:rPr>
              <a:t>Walmart Sales (kaggle.com)</a:t>
            </a:r>
            <a:endParaRPr sz="37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rPr lang="en" sz="2400" u="sng">
                <a:solidFill>
                  <a:schemeClr val="hlink"/>
                </a:solidFill>
                <a:latin typeface="Google Sans Text"/>
                <a:ea typeface="Google Sans Text"/>
                <a:cs typeface="Google Sans Text"/>
                <a:sym typeface="Google Sans Text"/>
                <a:hlinkClick r:id="rId5"/>
              </a:rPr>
              <a:t>https://console.cloud.google.com/</a:t>
            </a:r>
            <a:r>
              <a:rPr lang="en" sz="2400">
                <a:solidFill>
                  <a:srgbClr val="3C4043"/>
                </a:solidFill>
                <a:latin typeface="Google Sans Text"/>
                <a:ea typeface="Google Sans Text"/>
                <a:cs typeface="Google Sans Text"/>
                <a:sym typeface="Google Sans Text"/>
              </a:rPr>
              <a:t> FreeTier 300 dólares</a:t>
            </a:r>
            <a:endParaRPr sz="2400">
              <a:solidFill>
                <a:srgbClr val="3C4043"/>
              </a:solidFill>
              <a:latin typeface="Google Sans Text"/>
              <a:ea typeface="Google Sans Text"/>
              <a:cs typeface="Google Sans Text"/>
              <a:sym typeface="Google Sans Text"/>
            </a:endParaRPr>
          </a:p>
          <a:p>
            <a:pPr indent="0" lvl="0" marL="457200" rtl="0" algn="l">
              <a:lnSpc>
                <a:spcPct val="100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45720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0"/>
              </a:spcAft>
              <a:buNone/>
            </a:pPr>
            <a:r>
              <a:t/>
            </a:r>
            <a:endParaRPr sz="2400">
              <a:solidFill>
                <a:srgbClr val="3C4043"/>
              </a:solidFill>
              <a:latin typeface="Google Sans Text"/>
              <a:ea typeface="Google Sans Text"/>
              <a:cs typeface="Google Sans Text"/>
              <a:sym typeface="Google Sans Text"/>
            </a:endParaRPr>
          </a:p>
          <a:p>
            <a:pPr indent="0" lvl="0" marL="0" rtl="0" algn="l">
              <a:lnSpc>
                <a:spcPct val="115000"/>
              </a:lnSpc>
              <a:spcBef>
                <a:spcPts val="1000"/>
              </a:spcBef>
              <a:spcAft>
                <a:spcPts val="1000"/>
              </a:spcAft>
              <a:buNone/>
            </a:pPr>
            <a:r>
              <a:t/>
            </a:r>
            <a:endParaRPr sz="2400">
              <a:solidFill>
                <a:srgbClr val="3C4043"/>
              </a:solidFill>
              <a:latin typeface="Google Sans Text"/>
              <a:ea typeface="Google Sans Text"/>
              <a:cs typeface="Google Sans Text"/>
              <a:sym typeface="Google Sans Text"/>
            </a:endParaRPr>
          </a:p>
        </p:txBody>
      </p:sp>
      <p:pic>
        <p:nvPicPr>
          <p:cNvPr id="124" name="Google Shape;124;p24"/>
          <p:cNvPicPr preferRelativeResize="0"/>
          <p:nvPr/>
        </p:nvPicPr>
        <p:blipFill>
          <a:blip r:embed="rId6">
            <a:alphaModFix/>
          </a:blip>
          <a:stretch>
            <a:fillRect/>
          </a:stretch>
        </p:blipFill>
        <p:spPr>
          <a:xfrm>
            <a:off x="13309400" y="914400"/>
            <a:ext cx="4064499" cy="4064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Criando novo projeto</a:t>
            </a:r>
            <a:endParaRPr/>
          </a:p>
        </p:txBody>
      </p:sp>
      <p:sp>
        <p:nvSpPr>
          <p:cNvPr id="130" name="Google Shape;130;p25"/>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131" name="Google Shape;131;p25"/>
          <p:cNvPicPr preferRelativeResize="0"/>
          <p:nvPr/>
        </p:nvPicPr>
        <p:blipFill>
          <a:blip r:embed="rId3">
            <a:alphaModFix/>
          </a:blip>
          <a:stretch>
            <a:fillRect/>
          </a:stretch>
        </p:blipFill>
        <p:spPr>
          <a:xfrm>
            <a:off x="826700" y="2035455"/>
            <a:ext cx="13072376" cy="6443175"/>
          </a:xfrm>
          <a:prstGeom prst="rect">
            <a:avLst/>
          </a:prstGeom>
          <a:noFill/>
          <a:ln>
            <a:noFill/>
          </a:ln>
        </p:spPr>
      </p:pic>
      <p:pic>
        <p:nvPicPr>
          <p:cNvPr id="132" name="Google Shape;132;p25"/>
          <p:cNvPicPr preferRelativeResize="0"/>
          <p:nvPr/>
        </p:nvPicPr>
        <p:blipFill>
          <a:blip r:embed="rId4">
            <a:alphaModFix/>
          </a:blip>
          <a:stretch>
            <a:fillRect/>
          </a:stretch>
        </p:blipFill>
        <p:spPr>
          <a:xfrm>
            <a:off x="15230275" y="117425"/>
            <a:ext cx="2128130" cy="2035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en"/>
              <a:t>cont..</a:t>
            </a:r>
            <a:endParaRPr/>
          </a:p>
        </p:txBody>
      </p:sp>
      <p:sp>
        <p:nvSpPr>
          <p:cNvPr id="138" name="Google Shape;138;p26"/>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0" lvl="0" marL="0" rtl="0" algn="l">
              <a:spcBef>
                <a:spcPts val="0"/>
              </a:spcBef>
              <a:spcAft>
                <a:spcPts val="2400"/>
              </a:spcAft>
              <a:buNone/>
            </a:pPr>
            <a:r>
              <a:t/>
            </a:r>
            <a:endParaRPr/>
          </a:p>
        </p:txBody>
      </p:sp>
      <p:pic>
        <p:nvPicPr>
          <p:cNvPr id="139" name="Google Shape;139;p26"/>
          <p:cNvPicPr preferRelativeResize="0"/>
          <p:nvPr/>
        </p:nvPicPr>
        <p:blipFill>
          <a:blip r:embed="rId3">
            <a:alphaModFix/>
          </a:blip>
          <a:stretch>
            <a:fillRect/>
          </a:stretch>
        </p:blipFill>
        <p:spPr>
          <a:xfrm>
            <a:off x="931497" y="3319647"/>
            <a:ext cx="15935774" cy="5101975"/>
          </a:xfrm>
          <a:prstGeom prst="rect">
            <a:avLst/>
          </a:prstGeom>
          <a:noFill/>
          <a:ln>
            <a:noFill/>
          </a:ln>
        </p:spPr>
      </p:pic>
      <p:pic>
        <p:nvPicPr>
          <p:cNvPr id="140" name="Google Shape;140;p26"/>
          <p:cNvPicPr preferRelativeResize="0"/>
          <p:nvPr/>
        </p:nvPicPr>
        <p:blipFill>
          <a:blip r:embed="rId4">
            <a:alphaModFix/>
          </a:blip>
          <a:stretch>
            <a:fillRect/>
          </a:stretch>
        </p:blipFill>
        <p:spPr>
          <a:xfrm>
            <a:off x="15230275" y="117425"/>
            <a:ext cx="2128130" cy="2035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